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94" r:id="rId2"/>
    <p:sldId id="256" r:id="rId3"/>
    <p:sldId id="257" r:id="rId4"/>
    <p:sldId id="258" r:id="rId5"/>
    <p:sldId id="259" r:id="rId6"/>
    <p:sldId id="260" r:id="rId7"/>
    <p:sldId id="261" r:id="rId8"/>
    <p:sldId id="262" r:id="rId9"/>
    <p:sldId id="295" r:id="rId10"/>
    <p:sldId id="263" r:id="rId11"/>
    <p:sldId id="264" r:id="rId12"/>
    <p:sldId id="265" r:id="rId13"/>
    <p:sldId id="266" r:id="rId14"/>
    <p:sldId id="296" r:id="rId15"/>
    <p:sldId id="267" r:id="rId16"/>
    <p:sldId id="268" r:id="rId17"/>
    <p:sldId id="269" r:id="rId18"/>
    <p:sldId id="297" r:id="rId19"/>
    <p:sldId id="270" r:id="rId20"/>
    <p:sldId id="271" r:id="rId21"/>
    <p:sldId id="272" r:id="rId22"/>
    <p:sldId id="273" r:id="rId23"/>
    <p:sldId id="274" r:id="rId24"/>
    <p:sldId id="275" r:id="rId25"/>
    <p:sldId id="298" r:id="rId26"/>
    <p:sldId id="276" r:id="rId27"/>
    <p:sldId id="277" r:id="rId28"/>
    <p:sldId id="278" r:id="rId29"/>
    <p:sldId id="279" r:id="rId30"/>
    <p:sldId id="299" r:id="rId31"/>
    <p:sldId id="280" r:id="rId32"/>
    <p:sldId id="300" r:id="rId33"/>
    <p:sldId id="281" r:id="rId34"/>
    <p:sldId id="291" r:id="rId35"/>
    <p:sldId id="282" r:id="rId36"/>
    <p:sldId id="283" r:id="rId37"/>
    <p:sldId id="284" r:id="rId38"/>
    <p:sldId id="285" r:id="rId39"/>
    <p:sldId id="286" r:id="rId40"/>
    <p:sldId id="301" r:id="rId41"/>
    <p:sldId id="287" r:id="rId42"/>
    <p:sldId id="288" r:id="rId43"/>
    <p:sldId id="289" r:id="rId44"/>
    <p:sldId id="290" r:id="rId45"/>
    <p:sldId id="292" r:id="rId46"/>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86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406" autoAdjust="0"/>
  </p:normalViewPr>
  <p:slideViewPr>
    <p:cSldViewPr>
      <p:cViewPr varScale="1">
        <p:scale>
          <a:sx n="60" d="100"/>
          <a:sy n="60" d="100"/>
        </p:scale>
        <p:origin x="141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D726F-704A-4E5F-ACF5-A30519FA4BCA}" type="datetimeFigureOut">
              <a:rPr lang="nl-NL" smtClean="0"/>
              <a:pPr/>
              <a:t>8-5-2019</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3121E-B9BB-42D3-A0FA-17BD6AF09002}" type="slidenum">
              <a:rPr lang="nl-NL" smtClean="0"/>
              <a:pPr/>
              <a:t>‹nr.›</a:t>
            </a:fld>
            <a:endParaRPr lang="nl-NL"/>
          </a:p>
        </p:txBody>
      </p:sp>
    </p:spTree>
    <p:extLst>
      <p:ext uri="{BB962C8B-B14F-4D97-AF65-F5344CB8AC3E}">
        <p14:creationId xmlns:p14="http://schemas.microsoft.com/office/powerpoint/2010/main" val="1430148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dirty="0" smtClean="0"/>
              <a:t> </a:t>
            </a:r>
            <a:r>
              <a:rPr lang="nl-NL" sz="1800" b="1" dirty="0" smtClean="0"/>
              <a:t>Participatie</a:t>
            </a:r>
            <a:r>
              <a:rPr lang="nl-NL" sz="1800" dirty="0" smtClean="0"/>
              <a:t> = mee</a:t>
            </a:r>
            <a:r>
              <a:rPr lang="nl-NL" sz="1800" baseline="0" dirty="0" smtClean="0"/>
              <a:t>doen</a:t>
            </a:r>
          </a:p>
          <a:p>
            <a:endParaRPr lang="nl-NL" sz="1800"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4</a:t>
            </a:fld>
            <a:endParaRPr lang="nl-NL"/>
          </a:p>
        </p:txBody>
      </p:sp>
    </p:spTree>
    <p:extLst>
      <p:ext uri="{BB962C8B-B14F-4D97-AF65-F5344CB8AC3E}">
        <p14:creationId xmlns:p14="http://schemas.microsoft.com/office/powerpoint/2010/main" val="539867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Reach out</a:t>
            </a:r>
            <a:r>
              <a:rPr lang="nl-NL" b="1" baseline="0" dirty="0" smtClean="0"/>
              <a:t> </a:t>
            </a:r>
            <a:r>
              <a:rPr lang="nl-NL" baseline="0" dirty="0" smtClean="0"/>
              <a:t>=</a:t>
            </a:r>
            <a:r>
              <a:rPr lang="nl-NL" dirty="0" smtClean="0"/>
              <a:t> uitreiken</a:t>
            </a:r>
            <a:r>
              <a:rPr lang="nl-NL" baseline="0" dirty="0" smtClean="0"/>
              <a:t> naar iemand</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8</a:t>
            </a:fld>
            <a:endParaRPr lang="nl-NL"/>
          </a:p>
        </p:txBody>
      </p:sp>
    </p:spTree>
    <p:extLst>
      <p:ext uri="{BB962C8B-B14F-4D97-AF65-F5344CB8AC3E}">
        <p14:creationId xmlns:p14="http://schemas.microsoft.com/office/powerpoint/2010/main" val="3933299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Generalisten</a:t>
            </a:r>
            <a:r>
              <a:rPr lang="nl-NL" dirty="0" smtClean="0"/>
              <a:t> =</a:t>
            </a:r>
            <a:r>
              <a:rPr lang="nl-NL" baseline="0" dirty="0" smtClean="0"/>
              <a:t>  is iemand die van verschillende onderwerpen een behoorlijke basis kennis heeft.</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12</a:t>
            </a:fld>
            <a:endParaRPr lang="nl-NL"/>
          </a:p>
        </p:txBody>
      </p:sp>
    </p:spTree>
    <p:extLst>
      <p:ext uri="{BB962C8B-B14F-4D97-AF65-F5344CB8AC3E}">
        <p14:creationId xmlns:p14="http://schemas.microsoft.com/office/powerpoint/2010/main" val="3479567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Facetten </a:t>
            </a:r>
            <a:r>
              <a:rPr lang="nl-NL" dirty="0" smtClean="0"/>
              <a:t>=</a:t>
            </a:r>
            <a:r>
              <a:rPr lang="nl-NL" baseline="0" dirty="0" smtClean="0"/>
              <a:t>  kant of onderdeel van een zaak.</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13</a:t>
            </a:fld>
            <a:endParaRPr lang="nl-NL"/>
          </a:p>
        </p:txBody>
      </p:sp>
    </p:spTree>
    <p:extLst>
      <p:ext uri="{BB962C8B-B14F-4D97-AF65-F5344CB8AC3E}">
        <p14:creationId xmlns:p14="http://schemas.microsoft.com/office/powerpoint/2010/main" val="2499291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err="1" smtClean="0"/>
              <a:t>Work-ordered</a:t>
            </a:r>
            <a:r>
              <a:rPr lang="nl-NL" b="1" dirty="0" smtClean="0"/>
              <a:t> </a:t>
            </a:r>
            <a:r>
              <a:rPr lang="nl-NL" b="1" dirty="0" err="1" smtClean="0"/>
              <a:t>day</a:t>
            </a:r>
            <a:r>
              <a:rPr lang="nl-NL" b="1" dirty="0" smtClean="0"/>
              <a:t> </a:t>
            </a:r>
            <a:r>
              <a:rPr lang="nl-NL" dirty="0" smtClean="0"/>
              <a:t>=  een geordende</a:t>
            </a:r>
            <a:r>
              <a:rPr lang="nl-NL" baseline="0" dirty="0" smtClean="0"/>
              <a:t> </a:t>
            </a:r>
            <a:r>
              <a:rPr lang="nl-NL" dirty="0" smtClean="0"/>
              <a:t>werkdag </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16</a:t>
            </a:fld>
            <a:endParaRPr lang="nl-NL"/>
          </a:p>
        </p:txBody>
      </p:sp>
    </p:spTree>
    <p:extLst>
      <p:ext uri="{BB962C8B-B14F-4D97-AF65-F5344CB8AC3E}">
        <p14:creationId xmlns:p14="http://schemas.microsoft.com/office/powerpoint/2010/main" val="3146798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err="1" smtClean="0"/>
              <a:t>Work-ordered</a:t>
            </a:r>
            <a:r>
              <a:rPr lang="nl-NL" b="1" dirty="0" smtClean="0"/>
              <a:t> </a:t>
            </a:r>
            <a:r>
              <a:rPr lang="nl-NL" b="1" dirty="0" err="1" smtClean="0"/>
              <a:t>day</a:t>
            </a:r>
            <a:r>
              <a:rPr lang="nl-NL" b="1" dirty="0" smtClean="0"/>
              <a:t> </a:t>
            </a:r>
            <a:r>
              <a:rPr lang="nl-NL" dirty="0" smtClean="0"/>
              <a:t>=</a:t>
            </a:r>
            <a:r>
              <a:rPr lang="nl-NL" baseline="0" dirty="0" smtClean="0"/>
              <a:t> een geordende werkdag </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19</a:t>
            </a:fld>
            <a:endParaRPr lang="nl-NL"/>
          </a:p>
        </p:txBody>
      </p:sp>
    </p:spTree>
    <p:extLst>
      <p:ext uri="{BB962C8B-B14F-4D97-AF65-F5344CB8AC3E}">
        <p14:creationId xmlns:p14="http://schemas.microsoft.com/office/powerpoint/2010/main" val="3546441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Gegenereerd</a:t>
            </a:r>
            <a:r>
              <a:rPr lang="nl-NL" dirty="0" smtClean="0"/>
              <a:t> = voortbrengen</a:t>
            </a:r>
            <a:r>
              <a:rPr lang="nl-NL" baseline="0" dirty="0" smtClean="0"/>
              <a:t> van iets.</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20</a:t>
            </a:fld>
            <a:endParaRPr lang="nl-NL"/>
          </a:p>
        </p:txBody>
      </p:sp>
    </p:spTree>
    <p:extLst>
      <p:ext uri="{BB962C8B-B14F-4D97-AF65-F5344CB8AC3E}">
        <p14:creationId xmlns:p14="http://schemas.microsoft.com/office/powerpoint/2010/main" val="1724481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err="1" smtClean="0"/>
              <a:t>Work-ordered</a:t>
            </a:r>
            <a:r>
              <a:rPr lang="nl-NL" b="1" baseline="0" dirty="0" smtClean="0"/>
              <a:t> </a:t>
            </a:r>
            <a:r>
              <a:rPr lang="nl-NL" b="1" baseline="0" dirty="0" err="1" smtClean="0"/>
              <a:t>day</a:t>
            </a:r>
            <a:r>
              <a:rPr lang="nl-NL" b="1" baseline="0" dirty="0" smtClean="0"/>
              <a:t> </a:t>
            </a:r>
            <a:r>
              <a:rPr lang="nl-NL" baseline="0" dirty="0" smtClean="0"/>
              <a:t>= een geordende werkdag </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21</a:t>
            </a:fld>
            <a:endParaRPr lang="nl-NL"/>
          </a:p>
        </p:txBody>
      </p:sp>
    </p:spTree>
    <p:extLst>
      <p:ext uri="{BB962C8B-B14F-4D97-AF65-F5344CB8AC3E}">
        <p14:creationId xmlns:p14="http://schemas.microsoft.com/office/powerpoint/2010/main" val="1683815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Werk-units</a:t>
            </a:r>
            <a:r>
              <a:rPr lang="nl-NL" dirty="0" smtClean="0"/>
              <a:t> = Werkplek </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22</a:t>
            </a:fld>
            <a:endParaRPr lang="nl-NL"/>
          </a:p>
        </p:txBody>
      </p:sp>
    </p:spTree>
    <p:extLst>
      <p:ext uri="{BB962C8B-B14F-4D97-AF65-F5344CB8AC3E}">
        <p14:creationId xmlns:p14="http://schemas.microsoft.com/office/powerpoint/2010/main" val="2754898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smtClean="0"/>
              <a:t>Reach out</a:t>
            </a:r>
            <a:r>
              <a:rPr lang="nl-NL" b="1" baseline="0" dirty="0" smtClean="0"/>
              <a:t> </a:t>
            </a:r>
            <a:r>
              <a:rPr lang="nl-NL" baseline="0" dirty="0" smtClean="0"/>
              <a:t>=</a:t>
            </a:r>
            <a:r>
              <a:rPr lang="nl-NL" dirty="0" smtClean="0"/>
              <a:t> uitreiken</a:t>
            </a:r>
            <a:r>
              <a:rPr lang="nl-NL" baseline="0" dirty="0" smtClean="0"/>
              <a:t> naar iemand</a:t>
            </a:r>
            <a:endParaRPr lang="nl-NL" dirty="0" smtClean="0"/>
          </a:p>
          <a:p>
            <a:r>
              <a:rPr lang="nl-NL" b="1" dirty="0" smtClean="0"/>
              <a:t>Public relations </a:t>
            </a:r>
            <a:r>
              <a:rPr lang="nl-NL" dirty="0" smtClean="0"/>
              <a:t>= vorm van communicatie die</a:t>
            </a:r>
            <a:r>
              <a:rPr lang="nl-NL" baseline="0" dirty="0" smtClean="0"/>
              <a:t> erop is gericht om de relatie tussen een organisatie en het publiek te onderhouden en bevorderen</a:t>
            </a:r>
            <a:endParaRPr lang="nl-NL" dirty="0" smtClean="0"/>
          </a:p>
          <a:p>
            <a:r>
              <a:rPr lang="nl-NL" b="1" dirty="0" smtClean="0"/>
              <a:t>Belangenbehartiging</a:t>
            </a:r>
            <a:r>
              <a:rPr lang="nl-NL" dirty="0" smtClean="0"/>
              <a:t> = </a:t>
            </a:r>
            <a:r>
              <a:rPr lang="nl-NL" sz="1200" b="0" i="0" kern="1200" dirty="0" smtClean="0">
                <a:solidFill>
                  <a:schemeClr val="tx1"/>
                </a:solidFill>
                <a:effectLst/>
                <a:latin typeface="+mn-lt"/>
                <a:ea typeface="+mn-ea"/>
                <a:cs typeface="+mn-cs"/>
              </a:rPr>
              <a:t>het vertegenwoordigen en verdedigen van de belangen van een persoon, groep, project of programma.</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24</a:t>
            </a:fld>
            <a:endParaRPr lang="nl-NL"/>
          </a:p>
        </p:txBody>
      </p:sp>
    </p:spTree>
    <p:extLst>
      <p:ext uri="{BB962C8B-B14F-4D97-AF65-F5344CB8AC3E}">
        <p14:creationId xmlns:p14="http://schemas.microsoft.com/office/powerpoint/2010/main" val="1435214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err="1" smtClean="0"/>
              <a:t>Transitional</a:t>
            </a:r>
            <a:r>
              <a:rPr lang="nl-NL" b="1" dirty="0" smtClean="0"/>
              <a:t> </a:t>
            </a:r>
            <a:r>
              <a:rPr lang="nl-NL" b="1" dirty="0" err="1" smtClean="0"/>
              <a:t>Employment</a:t>
            </a:r>
            <a:r>
              <a:rPr lang="nl-NL" b="1" baseline="0" dirty="0" smtClean="0"/>
              <a:t> (TE) </a:t>
            </a:r>
            <a:r>
              <a:rPr lang="nl-NL" baseline="0" dirty="0" smtClean="0"/>
              <a:t>= </a:t>
            </a:r>
            <a:r>
              <a:rPr lang="nl-NL" i="1" baseline="0" dirty="0" err="1" smtClean="0"/>
              <a:t>transitioneel</a:t>
            </a:r>
            <a:r>
              <a:rPr lang="nl-NL" i="1" baseline="0" dirty="0" smtClean="0"/>
              <a:t> werk</a:t>
            </a:r>
            <a:r>
              <a:rPr lang="nl-NL" baseline="0" dirty="0" smtClean="0"/>
              <a:t>: een vorm van </a:t>
            </a:r>
            <a:r>
              <a:rPr lang="nl-NL" baseline="0" dirty="0" err="1" smtClean="0"/>
              <a:t>supported</a:t>
            </a:r>
            <a:r>
              <a:rPr lang="nl-NL" baseline="0" dirty="0" smtClean="0"/>
              <a:t> </a:t>
            </a:r>
            <a:r>
              <a:rPr lang="nl-NL" baseline="0" dirty="0" err="1" smtClean="0"/>
              <a:t>employment</a:t>
            </a:r>
            <a:r>
              <a:rPr lang="nl-NL" baseline="0" dirty="0" smtClean="0"/>
              <a:t> alleen met nog meer ondersteuning (inclusief vervanging wanneer iemand zelf niet aanwezig kan zijn).</a:t>
            </a:r>
          </a:p>
          <a:p>
            <a:r>
              <a:rPr lang="nl-NL" b="1" baseline="0" dirty="0" err="1" smtClean="0"/>
              <a:t>Supported</a:t>
            </a:r>
            <a:r>
              <a:rPr lang="nl-NL" b="1" baseline="0" dirty="0" smtClean="0"/>
              <a:t> </a:t>
            </a:r>
            <a:r>
              <a:rPr lang="nl-NL" b="1" baseline="0" dirty="0" err="1" smtClean="0"/>
              <a:t>Employment</a:t>
            </a:r>
            <a:r>
              <a:rPr lang="nl-NL" b="1" baseline="0" dirty="0" smtClean="0"/>
              <a:t> (SE) </a:t>
            </a:r>
            <a:r>
              <a:rPr lang="nl-NL" baseline="0" dirty="0" smtClean="0"/>
              <a:t>= </a:t>
            </a:r>
            <a:r>
              <a:rPr lang="nl-NL" i="1" baseline="0" dirty="0" smtClean="0"/>
              <a:t>ondersteund werk</a:t>
            </a:r>
            <a:r>
              <a:rPr lang="nl-NL" baseline="0" dirty="0" smtClean="0"/>
              <a:t>: werken met ondersteuning voor de werknemer en werkgever vanuit het Clubhuis. Er wordt gekeken naar wat iemand nog kan en niet naar wat iemand niet meer kan.</a:t>
            </a:r>
          </a:p>
          <a:p>
            <a:r>
              <a:rPr lang="nl-NL" b="1" baseline="0" dirty="0" smtClean="0"/>
              <a:t>Independent </a:t>
            </a:r>
            <a:r>
              <a:rPr lang="nl-NL" b="1" baseline="0" dirty="0" err="1" smtClean="0"/>
              <a:t>Employment</a:t>
            </a:r>
            <a:r>
              <a:rPr lang="nl-NL" b="1" baseline="0" dirty="0" smtClean="0"/>
              <a:t> (IE) </a:t>
            </a:r>
            <a:r>
              <a:rPr lang="nl-NL" baseline="0" dirty="0" smtClean="0"/>
              <a:t>= </a:t>
            </a:r>
            <a:r>
              <a:rPr lang="nl-NL" i="1" baseline="0" dirty="0" smtClean="0"/>
              <a:t>onafhankelijk werk</a:t>
            </a:r>
            <a:r>
              <a:rPr lang="nl-NL" baseline="0" dirty="0" smtClean="0"/>
              <a:t>: iemand gaat zelf aan het werk en kan ondersteuning krijgen wanneer hier de vraag naar is. Er wordt hierbij geen contact onderhouden met de werkgever. Er wordt ook geen vervanging geregeld wanneer iemand niet aanwezig kan zijn.</a:t>
            </a:r>
          </a:p>
          <a:p>
            <a:r>
              <a:rPr lang="nl-NL" b="1" baseline="0" dirty="0" smtClean="0"/>
              <a:t>Interne zakelijke activiteiten </a:t>
            </a:r>
            <a:r>
              <a:rPr lang="nl-NL" baseline="0" dirty="0" smtClean="0"/>
              <a:t>= werk gerelateerde activiteiten binnen het Clubhuis</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26</a:t>
            </a:fld>
            <a:endParaRPr lang="nl-NL"/>
          </a:p>
        </p:txBody>
      </p:sp>
    </p:spTree>
    <p:extLst>
      <p:ext uri="{BB962C8B-B14F-4D97-AF65-F5344CB8AC3E}">
        <p14:creationId xmlns:p14="http://schemas.microsoft.com/office/powerpoint/2010/main" val="349582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err="1" smtClean="0"/>
              <a:t>Transitional</a:t>
            </a:r>
            <a:r>
              <a:rPr lang="nl-NL" b="1" dirty="0" smtClean="0"/>
              <a:t> </a:t>
            </a:r>
            <a:r>
              <a:rPr lang="nl-NL" b="1" dirty="0" err="1" smtClean="0"/>
              <a:t>Employment</a:t>
            </a:r>
            <a:r>
              <a:rPr lang="nl-NL" b="1" baseline="0" dirty="0" smtClean="0"/>
              <a:t> (TE) </a:t>
            </a:r>
            <a:r>
              <a:rPr lang="nl-NL" baseline="0" dirty="0" smtClean="0"/>
              <a:t>= </a:t>
            </a:r>
            <a:r>
              <a:rPr lang="nl-NL" i="1" baseline="0" dirty="0" err="1" smtClean="0"/>
              <a:t>transitioneel</a:t>
            </a:r>
            <a:r>
              <a:rPr lang="nl-NL" i="1" baseline="0" dirty="0" smtClean="0"/>
              <a:t> werk</a:t>
            </a:r>
            <a:r>
              <a:rPr lang="nl-NL" baseline="0" dirty="0" smtClean="0"/>
              <a:t>: een vorm van </a:t>
            </a:r>
            <a:r>
              <a:rPr lang="nl-NL" baseline="0" dirty="0" err="1" smtClean="0"/>
              <a:t>supported</a:t>
            </a:r>
            <a:r>
              <a:rPr lang="nl-NL" baseline="0" dirty="0" smtClean="0"/>
              <a:t> </a:t>
            </a:r>
            <a:r>
              <a:rPr lang="nl-NL" baseline="0" dirty="0" err="1" smtClean="0"/>
              <a:t>employment</a:t>
            </a:r>
            <a:r>
              <a:rPr lang="nl-NL" baseline="0" dirty="0" smtClean="0"/>
              <a:t> alleen met nog meer ondersteuning (inclusief vervanging wanneer iemand zelf niet aanwezig kan zijn).</a:t>
            </a:r>
          </a:p>
          <a:p>
            <a:r>
              <a:rPr lang="nl-NL" b="1" baseline="0" dirty="0" smtClean="0"/>
              <a:t>M.b.t. = </a:t>
            </a:r>
            <a:r>
              <a:rPr lang="nl-NL" b="0" baseline="0" dirty="0" smtClean="0"/>
              <a:t>met betrekking tot</a:t>
            </a:r>
            <a:endParaRPr lang="nl-NL" b="1" baseline="0" dirty="0" smtClean="0"/>
          </a:p>
          <a:p>
            <a:r>
              <a:rPr lang="nl-NL" b="1" baseline="0" dirty="0" smtClean="0"/>
              <a:t>Geschieden</a:t>
            </a:r>
            <a:r>
              <a:rPr lang="nl-NL" baseline="0" dirty="0" smtClean="0"/>
              <a:t> = voorvallen</a:t>
            </a:r>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27</a:t>
            </a:fld>
            <a:endParaRPr lang="nl-NL"/>
          </a:p>
        </p:txBody>
      </p:sp>
    </p:spTree>
    <p:extLst>
      <p:ext uri="{BB962C8B-B14F-4D97-AF65-F5344CB8AC3E}">
        <p14:creationId xmlns:p14="http://schemas.microsoft.com/office/powerpoint/2010/main" val="1171399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baseline="0" dirty="0" err="1" smtClean="0"/>
              <a:t>Supported</a:t>
            </a:r>
            <a:r>
              <a:rPr lang="nl-NL" b="1" baseline="0" dirty="0" smtClean="0"/>
              <a:t> </a:t>
            </a:r>
            <a:r>
              <a:rPr lang="nl-NL" b="1" baseline="0" dirty="0" err="1" smtClean="0"/>
              <a:t>Employment</a:t>
            </a:r>
            <a:r>
              <a:rPr lang="nl-NL" b="1" baseline="0" dirty="0" smtClean="0"/>
              <a:t> (SE) </a:t>
            </a:r>
            <a:r>
              <a:rPr lang="nl-NL" baseline="0" dirty="0" smtClean="0"/>
              <a:t>= </a:t>
            </a:r>
            <a:r>
              <a:rPr lang="nl-NL" i="1" baseline="0" dirty="0" smtClean="0"/>
              <a:t>ondersteund werk</a:t>
            </a:r>
            <a:r>
              <a:rPr lang="nl-NL" baseline="0" dirty="0" smtClean="0"/>
              <a:t>: werken met ondersteuning voor de werknemer en werkgever vanuit het Clubhuis. Er wordt gekeken naar wat iemand nog kan en niet naar wat iemand niet meer kan.</a:t>
            </a:r>
          </a:p>
          <a:p>
            <a:r>
              <a:rPr lang="nl-NL" b="1" baseline="0" dirty="0" smtClean="0"/>
              <a:t>Independent </a:t>
            </a:r>
            <a:r>
              <a:rPr lang="nl-NL" b="1" baseline="0" dirty="0" err="1" smtClean="0"/>
              <a:t>Employment</a:t>
            </a:r>
            <a:r>
              <a:rPr lang="nl-NL" b="1" baseline="0" dirty="0" smtClean="0"/>
              <a:t> (IE) </a:t>
            </a:r>
            <a:r>
              <a:rPr lang="nl-NL" baseline="0" dirty="0" smtClean="0"/>
              <a:t>= </a:t>
            </a:r>
            <a:r>
              <a:rPr lang="nl-NL" i="1" baseline="0" dirty="0" smtClean="0"/>
              <a:t>onafhankelijk werk</a:t>
            </a:r>
            <a:r>
              <a:rPr lang="nl-NL" baseline="0" dirty="0" smtClean="0"/>
              <a:t>: iemand gaat zelf aan het werk en kan ondersteuning krijgen wanneer hier de vraag naar is. Er wordt hierbij geen contact onderhouden met de werkgever. Er wordt ook geen vervanging geregeld wanneer iemand niet aanwezig kan zijn.</a:t>
            </a:r>
          </a:p>
          <a:p>
            <a:r>
              <a:rPr lang="nl-NL" b="1" dirty="0" smtClean="0"/>
              <a:t>Bestendigen = </a:t>
            </a:r>
            <a:r>
              <a:rPr lang="nl-NL" b="0" dirty="0" smtClean="0"/>
              <a:t>laten</a:t>
            </a:r>
            <a:r>
              <a:rPr lang="nl-NL" b="0" baseline="0" dirty="0" smtClean="0"/>
              <a:t> voortduren (voortzetten)</a:t>
            </a:r>
            <a:endParaRPr lang="nl-NL" b="1"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28</a:t>
            </a:fld>
            <a:endParaRPr lang="nl-NL"/>
          </a:p>
        </p:txBody>
      </p:sp>
    </p:spTree>
    <p:extLst>
      <p:ext uri="{BB962C8B-B14F-4D97-AF65-F5344CB8AC3E}">
        <p14:creationId xmlns:p14="http://schemas.microsoft.com/office/powerpoint/2010/main" val="129787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Belangenbehartiging</a:t>
            </a:r>
            <a:r>
              <a:rPr lang="nl-NL" b="1" baseline="0" dirty="0" smtClean="0"/>
              <a:t> = </a:t>
            </a:r>
            <a:r>
              <a:rPr lang="nl-NL" b="0" baseline="0" dirty="0" smtClean="0"/>
              <a:t>het zich in zetten voor iets dat belangrijk is voor iemand</a:t>
            </a:r>
            <a:endParaRPr lang="nl-NL" b="0"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29</a:t>
            </a:fld>
            <a:endParaRPr lang="nl-NL"/>
          </a:p>
        </p:txBody>
      </p:sp>
    </p:spTree>
    <p:extLst>
      <p:ext uri="{BB962C8B-B14F-4D97-AF65-F5344CB8AC3E}">
        <p14:creationId xmlns:p14="http://schemas.microsoft.com/office/powerpoint/2010/main" val="2737192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b="1" dirty="0" err="1" smtClean="0"/>
              <a:t>Transitional</a:t>
            </a:r>
            <a:r>
              <a:rPr lang="nl-NL" b="1" dirty="0" smtClean="0"/>
              <a:t> </a:t>
            </a:r>
            <a:r>
              <a:rPr lang="nl-NL" b="1" dirty="0" err="1" smtClean="0"/>
              <a:t>Employment</a:t>
            </a:r>
            <a:r>
              <a:rPr lang="nl-NL" b="1" baseline="0" dirty="0" smtClean="0"/>
              <a:t> (TE) </a:t>
            </a:r>
            <a:r>
              <a:rPr lang="nl-NL" baseline="0" dirty="0" smtClean="0"/>
              <a:t>= </a:t>
            </a:r>
            <a:r>
              <a:rPr lang="nl-NL" i="1" baseline="0" dirty="0" err="1" smtClean="0"/>
              <a:t>transitioneel</a:t>
            </a:r>
            <a:r>
              <a:rPr lang="nl-NL" i="1" baseline="0" dirty="0" smtClean="0"/>
              <a:t> werk</a:t>
            </a:r>
            <a:r>
              <a:rPr lang="nl-NL" baseline="0" dirty="0" smtClean="0"/>
              <a:t>: een vorm van </a:t>
            </a:r>
            <a:r>
              <a:rPr lang="nl-NL" baseline="0" dirty="0" err="1" smtClean="0"/>
              <a:t>supported</a:t>
            </a:r>
            <a:r>
              <a:rPr lang="nl-NL" baseline="0" dirty="0" smtClean="0"/>
              <a:t> </a:t>
            </a:r>
            <a:r>
              <a:rPr lang="nl-NL" baseline="0" dirty="0" err="1" smtClean="0"/>
              <a:t>employment</a:t>
            </a:r>
            <a:r>
              <a:rPr lang="nl-NL" baseline="0" dirty="0" smtClean="0"/>
              <a:t> alleen met nog meer ondersteuning (inclusief vervanging wanneer iemand zelf niet aanwezig kan zijn).</a:t>
            </a:r>
          </a:p>
          <a:p>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33</a:t>
            </a:fld>
            <a:endParaRPr lang="nl-NL"/>
          </a:p>
        </p:txBody>
      </p:sp>
    </p:spTree>
    <p:extLst>
      <p:ext uri="{BB962C8B-B14F-4D97-AF65-F5344CB8AC3E}">
        <p14:creationId xmlns:p14="http://schemas.microsoft.com/office/powerpoint/2010/main" val="3122846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b="1" dirty="0" smtClean="0"/>
              <a:t>Belangenbehartiging</a:t>
            </a:r>
            <a:r>
              <a:rPr lang="nl-NL" b="1" baseline="0" dirty="0" smtClean="0"/>
              <a:t> = </a:t>
            </a:r>
            <a:r>
              <a:rPr lang="nl-NL" b="0" baseline="0" dirty="0" smtClean="0"/>
              <a:t>het zich in zetten voor iets dat belangrijk is voor iemand</a:t>
            </a:r>
            <a:endParaRPr lang="nl-NL" b="0" dirty="0" smtClean="0"/>
          </a:p>
          <a:p>
            <a:r>
              <a:rPr lang="nl-NL" sz="1200" b="1" dirty="0" smtClean="0"/>
              <a:t>Farmacologische hulp = </a:t>
            </a:r>
            <a:r>
              <a:rPr lang="nl-NL" sz="1200" b="0" dirty="0" smtClean="0"/>
              <a:t>hulp</a:t>
            </a:r>
            <a:r>
              <a:rPr lang="nl-NL" sz="1200" b="0" baseline="0" dirty="0" smtClean="0"/>
              <a:t> door middel van geneesmiddelen</a:t>
            </a:r>
            <a:endParaRPr lang="nl-NL" b="0"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35</a:t>
            </a:fld>
            <a:endParaRPr lang="nl-NL"/>
          </a:p>
        </p:txBody>
      </p:sp>
    </p:spTree>
    <p:extLst>
      <p:ext uri="{BB962C8B-B14F-4D97-AF65-F5344CB8AC3E}">
        <p14:creationId xmlns:p14="http://schemas.microsoft.com/office/powerpoint/2010/main" val="17027733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1" dirty="0" smtClean="0"/>
              <a:t>Scala</a:t>
            </a:r>
            <a:r>
              <a:rPr lang="nl-NL" dirty="0" smtClean="0"/>
              <a:t> = een groot aantal (reeks), een serie dingen die steeds een</a:t>
            </a:r>
            <a:r>
              <a:rPr lang="nl-NL" baseline="0" dirty="0" smtClean="0"/>
              <a:t> klein beetje van elkaar verschillen.</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36</a:t>
            </a:fld>
            <a:endParaRPr lang="nl-NL"/>
          </a:p>
        </p:txBody>
      </p:sp>
    </p:spTree>
    <p:extLst>
      <p:ext uri="{BB962C8B-B14F-4D97-AF65-F5344CB8AC3E}">
        <p14:creationId xmlns:p14="http://schemas.microsoft.com/office/powerpoint/2010/main" val="1703536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1" dirty="0" smtClean="0"/>
              <a:t>Objectief</a:t>
            </a:r>
            <a:r>
              <a:rPr lang="nl-NL" baseline="0" dirty="0" smtClean="0"/>
              <a:t> = op de feite gebaseerd, niet op persoonlijke indrukken of meningen</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37</a:t>
            </a:fld>
            <a:endParaRPr lang="nl-NL"/>
          </a:p>
        </p:txBody>
      </p:sp>
    </p:spTree>
    <p:extLst>
      <p:ext uri="{BB962C8B-B14F-4D97-AF65-F5344CB8AC3E}">
        <p14:creationId xmlns:p14="http://schemas.microsoft.com/office/powerpoint/2010/main" val="1368104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1" dirty="0" smtClean="0"/>
              <a:t>Geaccrediteerde</a:t>
            </a:r>
            <a:r>
              <a:rPr lang="nl-NL" b="1" baseline="0" dirty="0" smtClean="0"/>
              <a:t> </a:t>
            </a:r>
            <a:r>
              <a:rPr lang="nl-NL" baseline="0" dirty="0" smtClean="0"/>
              <a:t>= erkenning van iets door een onafhankelijke instelling. Garanderen dat een bepaalde dienst/product/proces aan specifieke eisen voldoet.</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38</a:t>
            </a:fld>
            <a:endParaRPr lang="nl-NL"/>
          </a:p>
        </p:txBody>
      </p:sp>
    </p:spTree>
    <p:extLst>
      <p:ext uri="{BB962C8B-B14F-4D97-AF65-F5344CB8AC3E}">
        <p14:creationId xmlns:p14="http://schemas.microsoft.com/office/powerpoint/2010/main" val="1783798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1" dirty="0" smtClean="0"/>
              <a:t>Recreatieve </a:t>
            </a:r>
            <a:r>
              <a:rPr lang="nl-NL" dirty="0" smtClean="0"/>
              <a:t>= activiteiten</a:t>
            </a:r>
            <a:r>
              <a:rPr lang="nl-NL" baseline="0" dirty="0" smtClean="0"/>
              <a:t> die de gezondheid of het moraal bevorderen door ontspanning en plezier</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39</a:t>
            </a:fld>
            <a:endParaRPr lang="nl-NL"/>
          </a:p>
        </p:txBody>
      </p:sp>
    </p:spTree>
    <p:extLst>
      <p:ext uri="{BB962C8B-B14F-4D97-AF65-F5344CB8AC3E}">
        <p14:creationId xmlns:p14="http://schemas.microsoft.com/office/powerpoint/2010/main" val="3092004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Fiscale jaar </a:t>
            </a:r>
            <a:r>
              <a:rPr lang="nl-NL" dirty="0" smtClean="0"/>
              <a:t>= Het jaar waarover belasting wordt gerekend</a:t>
            </a:r>
            <a:r>
              <a:rPr lang="nl-NL" baseline="0" dirty="0" smtClean="0"/>
              <a:t> (in de meeste gevallen gelijk aan een kalenderjaar).</a:t>
            </a:r>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42</a:t>
            </a:fld>
            <a:endParaRPr lang="nl-NL"/>
          </a:p>
        </p:txBody>
      </p:sp>
    </p:spTree>
    <p:extLst>
      <p:ext uri="{BB962C8B-B14F-4D97-AF65-F5344CB8AC3E}">
        <p14:creationId xmlns:p14="http://schemas.microsoft.com/office/powerpoint/2010/main" val="3921286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smtClean="0"/>
              <a:t>Autoriteiten = </a:t>
            </a:r>
            <a:r>
              <a:rPr lang="nl-NL" b="0" dirty="0" smtClean="0"/>
              <a:t>iemand die ergens veel van weet, oftewel</a:t>
            </a:r>
            <a:r>
              <a:rPr lang="nl-NL" b="0" baseline="0" dirty="0" smtClean="0"/>
              <a:t> een deskundige.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1" baseline="0" dirty="0" smtClean="0"/>
              <a:t>Licenties</a:t>
            </a:r>
            <a:r>
              <a:rPr lang="nl-NL" b="0" baseline="0" dirty="0" smtClean="0"/>
              <a:t> = de formele of wettelijke toestemming om iets te doen.</a:t>
            </a:r>
            <a:endParaRPr lang="nl-NL"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smtClean="0"/>
              <a:t>Accreditaties</a:t>
            </a:r>
            <a:r>
              <a:rPr lang="nl-NL" b="1" baseline="0" dirty="0" smtClean="0"/>
              <a:t> </a:t>
            </a:r>
            <a:r>
              <a:rPr lang="nl-NL" baseline="0" dirty="0" smtClean="0"/>
              <a:t>= erkenning van iets door een onafhankelijke instelling. Garanderen dat een bepaalde dienst/product/proces aan specifieke eisen voldoet.</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44</a:t>
            </a:fld>
            <a:endParaRPr lang="nl-NL"/>
          </a:p>
        </p:txBody>
      </p:sp>
    </p:spTree>
    <p:extLst>
      <p:ext uri="{BB962C8B-B14F-4D97-AF65-F5344CB8AC3E}">
        <p14:creationId xmlns:p14="http://schemas.microsoft.com/office/powerpoint/2010/main" val="545118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Consensus</a:t>
            </a:r>
            <a:r>
              <a:rPr lang="nl-NL" b="1" baseline="0" dirty="0" smtClean="0"/>
              <a:t> = </a:t>
            </a:r>
            <a:r>
              <a:rPr lang="nl-NL" b="0" baseline="0" dirty="0" smtClean="0"/>
              <a:t>het met elkaar eens zijn (overeenstemming)</a:t>
            </a:r>
            <a:endParaRPr lang="nl-NL" b="1" dirty="0"/>
          </a:p>
        </p:txBody>
      </p:sp>
      <p:sp>
        <p:nvSpPr>
          <p:cNvPr id="4" name="Tijdelijke aanduiding voor dianummer 3"/>
          <p:cNvSpPr>
            <a:spLocks noGrp="1"/>
          </p:cNvSpPr>
          <p:nvPr>
            <p:ph type="sldNum" sz="quarter" idx="10"/>
          </p:nvPr>
        </p:nvSpPr>
        <p:spPr/>
        <p:txBody>
          <a:bodyPr/>
          <a:lstStyle/>
          <a:p>
            <a:fld id="{96E3121E-B9BB-42D3-A0FA-17BD6AF09002}" type="slidenum">
              <a:rPr lang="nl-NL" smtClean="0"/>
              <a:pPr/>
              <a:t>45</a:t>
            </a:fld>
            <a:endParaRPr lang="nl-NL"/>
          </a:p>
        </p:txBody>
      </p:sp>
    </p:spTree>
    <p:extLst>
      <p:ext uri="{BB962C8B-B14F-4D97-AF65-F5344CB8AC3E}">
        <p14:creationId xmlns:p14="http://schemas.microsoft.com/office/powerpoint/2010/main" val="1649491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p>
            <a:fld id="{A095BFC0-FAF8-432C-8683-359106CFDFC4}" type="datetimeFigureOut">
              <a:rPr lang="nl-NL" smtClean="0"/>
              <a:pPr/>
              <a:t>8-5-2019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A095BFC0-FAF8-432C-8683-359106CFDFC4}" type="datetimeFigureOut">
              <a:rPr lang="nl-NL" smtClean="0"/>
              <a:pPr/>
              <a:t>8-5-2019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A095BFC0-FAF8-432C-8683-359106CFDFC4}" type="datetimeFigureOut">
              <a:rPr lang="nl-NL" smtClean="0"/>
              <a:pPr/>
              <a:t>8-5-2019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A095BFC0-FAF8-432C-8683-359106CFDFC4}" type="datetimeFigureOut">
              <a:rPr lang="nl-NL" smtClean="0"/>
              <a:pPr/>
              <a:t>8-5-2019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A095BFC0-FAF8-432C-8683-359106CFDFC4}" type="datetimeFigureOut">
              <a:rPr lang="nl-NL" smtClean="0"/>
              <a:pPr/>
              <a:t>8-5-2019</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A095BFC0-FAF8-432C-8683-359106CFDFC4}" type="datetimeFigureOut">
              <a:rPr lang="nl-NL" smtClean="0"/>
              <a:pPr/>
              <a:t>8-5-2019</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A095BFC0-FAF8-432C-8683-359106CFDFC4}" type="datetimeFigureOut">
              <a:rPr lang="nl-NL" smtClean="0"/>
              <a:pPr/>
              <a:t>8-5-2019</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A095BFC0-FAF8-432C-8683-359106CFDFC4}" type="datetimeFigureOut">
              <a:rPr lang="nl-NL" smtClean="0"/>
              <a:pPr/>
              <a:t>8-5-2019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A095BFC0-FAF8-432C-8683-359106CFDFC4}" type="datetimeFigureOut">
              <a:rPr lang="nl-NL" smtClean="0"/>
              <a:pPr/>
              <a:t>8-5-2019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A095BFC0-FAF8-432C-8683-359106CFDFC4}" type="datetimeFigureOut">
              <a:rPr lang="nl-NL" smtClean="0"/>
              <a:pPr/>
              <a:t>8-5-2019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A095BFC0-FAF8-432C-8683-359106CFDFC4}" type="datetimeFigureOut">
              <a:rPr lang="nl-NL" smtClean="0"/>
              <a:pPr/>
              <a:t>8-5-2019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6A7C850-5BE4-44EA-8BD6-30729965F4C3}" type="slidenum">
              <a:rPr lang="nl-NL" smtClean="0"/>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95BFC0-FAF8-432C-8683-359106CFDFC4}" type="datetimeFigureOut">
              <a:rPr lang="nl-NL" smtClean="0"/>
              <a:pPr/>
              <a:t>8-5-2019</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A7C850-5BE4-44EA-8BD6-30729965F4C3}" type="slidenum">
              <a:rPr lang="nl-NL" smtClean="0"/>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646331"/>
          </a:xfrm>
          <a:prstGeom prst="rect">
            <a:avLst/>
          </a:prstGeom>
        </p:spPr>
        <p:txBody>
          <a:bodyPr wrap="square">
            <a:spAutoFit/>
          </a:bodyPr>
          <a:lstStyle/>
          <a:p>
            <a:pPr algn="ctr"/>
            <a:r>
              <a:rPr lang="nl-NL" sz="3600" dirty="0" smtClean="0"/>
              <a:t>Lidmaatschap (standaard 1 t/m 7)</a:t>
            </a:r>
            <a:endParaRPr lang="nl-NL" sz="36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827584" y="1052736"/>
            <a:ext cx="720080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Hoofstuk 1</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LIDMAATSCHAP</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5904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646331"/>
          </a:xfrm>
          <a:prstGeom prst="rect">
            <a:avLst/>
          </a:prstGeom>
        </p:spPr>
        <p:txBody>
          <a:bodyPr wrap="square">
            <a:spAutoFit/>
          </a:bodyPr>
          <a:lstStyle/>
          <a:p>
            <a:r>
              <a:rPr lang="nl-NL" sz="3600" dirty="0" smtClean="0"/>
              <a:t>Lidmaatschap </a:t>
            </a:r>
            <a:r>
              <a:rPr lang="nl-NL" sz="3600" dirty="0"/>
              <a:t>is vrijwillig en zonder tijdslimiet.</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LIDMAATSCHAP</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413792" y="2879707"/>
            <a:ext cx="8316416" cy="2246769"/>
          </a:xfrm>
          <a:prstGeom prst="rect">
            <a:avLst/>
          </a:prstGeom>
        </p:spPr>
        <p:txBody>
          <a:bodyPr wrap="square">
            <a:spAutoFit/>
          </a:bodyPr>
          <a:lstStyle/>
          <a:p>
            <a:r>
              <a:rPr lang="nl-NL" sz="2800" dirty="0"/>
              <a:t>Het Clubhuis beslist over het toelaten van nieuwe leden.</a:t>
            </a:r>
          </a:p>
          <a:p>
            <a:r>
              <a:rPr lang="nl-NL" sz="2800" dirty="0"/>
              <a:t>Het lidmaatschap staat open voor een ieder met </a:t>
            </a:r>
            <a:r>
              <a:rPr lang="nl-NL" sz="2800" dirty="0" smtClean="0"/>
              <a:t>een psychiatrische</a:t>
            </a:r>
            <a:r>
              <a:rPr lang="nl-NL" sz="2800" dirty="0"/>
              <a:t> </a:t>
            </a:r>
            <a:r>
              <a:rPr lang="nl-NL" sz="2800" dirty="0" smtClean="0"/>
              <a:t>achtergrond</a:t>
            </a:r>
            <a:r>
              <a:rPr lang="nl-NL" sz="2800" dirty="0"/>
              <a:t>, tenzij die persoon een duidelijke en acute </a:t>
            </a:r>
            <a:r>
              <a:rPr lang="nl-NL" sz="2800" dirty="0" smtClean="0"/>
              <a:t>bedreiging vormt </a:t>
            </a:r>
            <a:r>
              <a:rPr lang="nl-NL" sz="2800" dirty="0"/>
              <a:t>voor de algemene veiligheid van de Clubhuisgemeenschap.</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3276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LIDMAATSCHAP</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2554545"/>
          </a:xfrm>
          <a:prstGeom prst="rect">
            <a:avLst/>
          </a:prstGeom>
        </p:spPr>
        <p:txBody>
          <a:bodyPr wrap="square">
            <a:spAutoFit/>
          </a:bodyPr>
          <a:lstStyle/>
          <a:p>
            <a:r>
              <a:rPr lang="nl-NL" sz="3200" dirty="0" smtClean="0"/>
              <a:t>Leden </a:t>
            </a:r>
            <a:r>
              <a:rPr lang="nl-NL" sz="3200" dirty="0"/>
              <a:t>kiezen de manier waarop ze van het </a:t>
            </a:r>
            <a:r>
              <a:rPr lang="nl-NL" sz="3200" dirty="0" smtClean="0"/>
              <a:t>Clubhuis </a:t>
            </a:r>
            <a:r>
              <a:rPr lang="nl-NL" sz="3200" dirty="0"/>
              <a:t>gebruikmaken, en de </a:t>
            </a:r>
            <a:r>
              <a:rPr lang="nl-NL" sz="3200" dirty="0" smtClean="0"/>
              <a:t>stafleden </a:t>
            </a:r>
            <a:r>
              <a:rPr lang="nl-NL" sz="3200" dirty="0"/>
              <a:t>met wie ze werken. Er zijn </a:t>
            </a:r>
            <a:r>
              <a:rPr lang="nl-NL" sz="3200" dirty="0" smtClean="0"/>
              <a:t>geen overeenkomsten</a:t>
            </a:r>
            <a:r>
              <a:rPr lang="nl-NL" sz="3200" dirty="0"/>
              <a:t>, contracten, programma’s of regels die tot </a:t>
            </a:r>
            <a:r>
              <a:rPr lang="nl-NL" sz="3200" dirty="0" smtClean="0"/>
              <a:t>doel hebben </a:t>
            </a:r>
            <a:r>
              <a:rPr lang="nl-NL" sz="3200" dirty="0"/>
              <a:t>de </a:t>
            </a:r>
            <a:r>
              <a:rPr lang="nl-NL" sz="3200" b="1" dirty="0"/>
              <a:t>participatie</a:t>
            </a:r>
            <a:r>
              <a:rPr lang="nl-NL" sz="3200" dirty="0"/>
              <a:t> </a:t>
            </a:r>
            <a:r>
              <a:rPr lang="nl-NL" sz="3200" dirty="0" smtClean="0"/>
              <a:t>van </a:t>
            </a:r>
            <a:r>
              <a:rPr lang="nl-NL" sz="3200" dirty="0"/>
              <a:t>leden af te dwingen.</a:t>
            </a:r>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3</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3174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LIDMAATSCHAP</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2062103"/>
          </a:xfrm>
          <a:prstGeom prst="rect">
            <a:avLst/>
          </a:prstGeom>
        </p:spPr>
        <p:txBody>
          <a:bodyPr wrap="square">
            <a:spAutoFit/>
          </a:bodyPr>
          <a:lstStyle/>
          <a:p>
            <a:r>
              <a:rPr lang="nl-NL" sz="3200" dirty="0"/>
              <a:t>Alle leden hebben gelijke toegang tot </a:t>
            </a:r>
            <a:r>
              <a:rPr lang="nl-NL" sz="3200" dirty="0" smtClean="0"/>
              <a:t>alle mogelijkheden van het Clubhuis zonder </a:t>
            </a:r>
            <a:r>
              <a:rPr lang="nl-NL" sz="3200" dirty="0"/>
              <a:t>dat er onderscheid wordt gemaakt op grond van diagnose of niveau van functioneren.</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4</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3072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LIDMAATSCHAP</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2062103"/>
          </a:xfrm>
          <a:prstGeom prst="rect">
            <a:avLst/>
          </a:prstGeom>
        </p:spPr>
        <p:txBody>
          <a:bodyPr wrap="square">
            <a:spAutoFit/>
          </a:bodyPr>
          <a:lstStyle/>
          <a:p>
            <a:r>
              <a:rPr lang="nl-NL" sz="3200" dirty="0"/>
              <a:t>Leden hebben de keus betrokken te worden bij het schrijven van </a:t>
            </a:r>
            <a:r>
              <a:rPr lang="nl-NL" sz="3200" dirty="0" smtClean="0"/>
              <a:t>alle verslagen </a:t>
            </a:r>
            <a:r>
              <a:rPr lang="nl-NL" sz="3200" dirty="0"/>
              <a:t>over hun participatie in het Clubhuis. </a:t>
            </a:r>
            <a:r>
              <a:rPr lang="nl-NL" sz="3200"/>
              <a:t>Dergelijke </a:t>
            </a:r>
            <a:r>
              <a:rPr lang="nl-NL" sz="3200" smtClean="0"/>
              <a:t>verslagen worden </a:t>
            </a:r>
            <a:r>
              <a:rPr lang="nl-NL" sz="3200" dirty="0"/>
              <a:t>altijd door het lid en een staflid ondertekend.</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5</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969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LIDMAATSCHAP</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2062103"/>
          </a:xfrm>
          <a:prstGeom prst="rect">
            <a:avLst/>
          </a:prstGeom>
        </p:spPr>
        <p:txBody>
          <a:bodyPr wrap="square">
            <a:spAutoFit/>
          </a:bodyPr>
          <a:lstStyle/>
          <a:p>
            <a:r>
              <a:rPr lang="nl-NL" sz="3200" dirty="0" smtClean="0"/>
              <a:t>Leden hebben na een periode van afwezigheid, ongeacht de lengte ervan, recht op onmiddellijke toegang tot het Clubhuis, tenzij hun terugkeer een bedreiging vormt voor de Clubhuisgemeenschap.</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6</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867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LIDMAATSCHAP</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1569660"/>
          </a:xfrm>
          <a:prstGeom prst="rect">
            <a:avLst/>
          </a:prstGeom>
        </p:spPr>
        <p:txBody>
          <a:bodyPr wrap="square">
            <a:spAutoFit/>
          </a:bodyPr>
          <a:lstStyle/>
          <a:p>
            <a:r>
              <a:rPr lang="nl-NL" sz="3200" dirty="0"/>
              <a:t>Het </a:t>
            </a:r>
            <a:r>
              <a:rPr lang="nl-NL" sz="3200" dirty="0" smtClean="0"/>
              <a:t>Clubhuis heeft een effectief </a:t>
            </a:r>
            <a:r>
              <a:rPr lang="nl-NL" sz="3200" b="1" dirty="0" err="1" smtClean="0"/>
              <a:t>reach</a:t>
            </a:r>
            <a:r>
              <a:rPr lang="nl-NL" sz="3200" b="1" dirty="0" smtClean="0"/>
              <a:t> out </a:t>
            </a:r>
            <a:r>
              <a:rPr lang="nl-NL" sz="3200" dirty="0" smtClean="0"/>
              <a:t>systeem voor leden die afwezig zijn, geïsoleerd raken in de samenleving of zijn opgenomen.</a:t>
            </a:r>
            <a:endParaRPr lang="nl-NL" sz="32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7</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76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LIDMAATSCHAP</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646331"/>
          </a:xfrm>
          <a:prstGeom prst="rect">
            <a:avLst/>
          </a:prstGeom>
        </p:spPr>
        <p:txBody>
          <a:bodyPr wrap="square">
            <a:spAutoFit/>
          </a:bodyPr>
          <a:lstStyle/>
          <a:p>
            <a:pPr algn="ctr"/>
            <a:r>
              <a:rPr lang="nl-NL" sz="3600" dirty="0" smtClean="0"/>
              <a:t>Relaties (standaard 8 t/m 11)</a:t>
            </a:r>
            <a:endParaRPr lang="nl-NL" sz="36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827584" y="1052736"/>
            <a:ext cx="720080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Hoofstuk 2</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8" name="Rectangle 4"/>
          <p:cNvSpPr>
            <a:spLocks noChangeArrowheads="1"/>
          </p:cNvSpPr>
          <p:nvPr/>
        </p:nvSpPr>
        <p:spPr bwMode="auto">
          <a:xfrm>
            <a:off x="0" y="97795"/>
            <a:ext cx="79701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RELATIES</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601276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1815882"/>
          </a:xfrm>
          <a:prstGeom prst="rect">
            <a:avLst/>
          </a:prstGeom>
        </p:spPr>
        <p:txBody>
          <a:bodyPr wrap="square">
            <a:spAutoFit/>
          </a:bodyPr>
          <a:lstStyle/>
          <a:p>
            <a:r>
              <a:rPr lang="nl-NL" sz="2800" dirty="0"/>
              <a:t>Alle </a:t>
            </a:r>
            <a:r>
              <a:rPr lang="nl-NL" sz="2800" dirty="0" smtClean="0"/>
              <a:t>Clubhuis </a:t>
            </a:r>
            <a:r>
              <a:rPr lang="nl-NL" sz="2800" dirty="0"/>
              <a:t>bijeenkomsten zijn toegankelijk voor zowel leden als </a:t>
            </a:r>
            <a:r>
              <a:rPr lang="nl-NL" sz="2800" dirty="0" smtClean="0"/>
              <a:t>staf.  Er </a:t>
            </a:r>
            <a:r>
              <a:rPr lang="nl-NL" sz="2800" dirty="0"/>
              <a:t>zijn geen formele bijeenkomsten alleen voor leden of formele bijeenkomsten alleen voor staf waar planmatige beslissingen en ledenzaken worden besproken.</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8</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66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RELATIES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1569660"/>
          </a:xfrm>
          <a:prstGeom prst="rect">
            <a:avLst/>
          </a:prstGeom>
        </p:spPr>
        <p:txBody>
          <a:bodyPr wrap="square">
            <a:spAutoFit/>
          </a:bodyPr>
          <a:lstStyle/>
          <a:p>
            <a:r>
              <a:rPr lang="nl-NL" sz="3200" dirty="0"/>
              <a:t>Er is voldoende </a:t>
            </a:r>
            <a:r>
              <a:rPr lang="nl-NL" sz="3200" dirty="0" smtClean="0"/>
              <a:t>staf</a:t>
            </a:r>
            <a:r>
              <a:rPr lang="nl-NL" sz="3200" dirty="0"/>
              <a:t> om leden te betrekken, </a:t>
            </a:r>
            <a:r>
              <a:rPr lang="nl-NL" sz="3200" dirty="0" smtClean="0"/>
              <a:t>maar te  weinig om al het werk te doen zonder de hulp van leden.</a:t>
            </a:r>
            <a:endParaRPr lang="nl-NL" sz="32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9</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56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RELATIES</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2677656"/>
          </a:xfrm>
          <a:prstGeom prst="rect">
            <a:avLst/>
          </a:prstGeom>
        </p:spPr>
        <p:txBody>
          <a:bodyPr wrap="square">
            <a:spAutoFit/>
          </a:bodyPr>
          <a:lstStyle/>
          <a:p>
            <a:r>
              <a:rPr lang="nl-NL" sz="2800" dirty="0"/>
              <a:t>Stafleden van het clubhuis zijn </a:t>
            </a:r>
            <a:r>
              <a:rPr lang="nl-NL" sz="2800" b="1" dirty="0"/>
              <a:t>generalisten</a:t>
            </a:r>
            <a:r>
              <a:rPr lang="nl-NL" sz="2800" dirty="0"/>
              <a:t>. Alle stafleden delen verantwoordelijkheden voor werk, </a:t>
            </a:r>
            <a:r>
              <a:rPr lang="nl-NL" sz="2800" dirty="0" smtClean="0"/>
              <a:t>huisvesting, avond-</a:t>
            </a:r>
            <a:r>
              <a:rPr lang="nl-NL" sz="2800" dirty="0"/>
              <a:t>, weekend- en vakantiebesteding en voor de units. </a:t>
            </a:r>
            <a:r>
              <a:rPr lang="nl-NL" sz="2800" dirty="0" smtClean="0"/>
              <a:t>De staf van het Clubhuis heeft geen belangrijke arbeidsbetrekking elders die het unieke karakter van relatie tussen leden en staf in de weg kan staan.</a:t>
            </a:r>
            <a:endParaRPr lang="nl-NL" sz="28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10</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457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RELATIES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2554545"/>
          </a:xfrm>
          <a:prstGeom prst="rect">
            <a:avLst/>
          </a:prstGeom>
        </p:spPr>
        <p:txBody>
          <a:bodyPr wrap="square">
            <a:spAutoFit/>
          </a:bodyPr>
          <a:lstStyle/>
          <a:p>
            <a:r>
              <a:rPr lang="nl-NL" sz="3200" dirty="0"/>
              <a:t>De verantwoordelijkheid voor het </a:t>
            </a:r>
            <a:r>
              <a:rPr lang="nl-NL" sz="3200" dirty="0" smtClean="0"/>
              <a:t>functioneren van </a:t>
            </a:r>
            <a:r>
              <a:rPr lang="nl-NL" sz="3200" dirty="0"/>
              <a:t>het </a:t>
            </a:r>
            <a:r>
              <a:rPr lang="nl-NL" sz="3200" dirty="0" smtClean="0"/>
              <a:t>Clubhuis </a:t>
            </a:r>
            <a:r>
              <a:rPr lang="nl-NL" sz="3200" dirty="0"/>
              <a:t>rust bij leden en staf en uiteindelijk bij de </a:t>
            </a:r>
            <a:r>
              <a:rPr lang="nl-NL" sz="3200" dirty="0" smtClean="0"/>
              <a:t>Clubhuis directeur</a:t>
            </a:r>
            <a:r>
              <a:rPr lang="nl-NL" sz="3200" dirty="0"/>
              <a:t>. </a:t>
            </a:r>
            <a:r>
              <a:rPr lang="nl-NL" sz="3200" dirty="0" smtClean="0"/>
              <a:t>Centraal bij deze verantwoordelijkheid staat dat leden en staf bij alle </a:t>
            </a:r>
            <a:r>
              <a:rPr lang="nl-NL" sz="3200" b="1" dirty="0" smtClean="0"/>
              <a:t>facetten</a:t>
            </a:r>
            <a:r>
              <a:rPr lang="nl-NL" sz="3200" dirty="0" smtClean="0"/>
              <a:t> van de organisatie betrokken zijn.  </a:t>
            </a:r>
            <a:endParaRPr lang="nl-NL" sz="32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11</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355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RELATIES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646331"/>
          </a:xfrm>
          <a:prstGeom prst="rect">
            <a:avLst/>
          </a:prstGeom>
        </p:spPr>
        <p:txBody>
          <a:bodyPr wrap="square">
            <a:spAutoFit/>
          </a:bodyPr>
          <a:lstStyle/>
          <a:p>
            <a:pPr algn="ctr"/>
            <a:r>
              <a:rPr lang="nl-NL" sz="3600" dirty="0" smtClean="0"/>
              <a:t>Locatie (standaard 12 t/m 14)</a:t>
            </a:r>
            <a:endParaRPr lang="nl-NL" sz="36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827584" y="1052736"/>
            <a:ext cx="720080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Hoofstuk 3</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8" name="Rectangle 4"/>
          <p:cNvSpPr>
            <a:spLocks noChangeArrowheads="1"/>
          </p:cNvSpPr>
          <p:nvPr/>
        </p:nvSpPr>
        <p:spPr bwMode="auto">
          <a:xfrm>
            <a:off x="0" y="97795"/>
            <a:ext cx="744114"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LOCATIE</a:t>
            </a:r>
          </a:p>
        </p:txBody>
      </p:sp>
    </p:spTree>
    <p:extLst>
      <p:ext uri="{BB962C8B-B14F-4D97-AF65-F5344CB8AC3E}">
        <p14:creationId xmlns:p14="http://schemas.microsoft.com/office/powerpoint/2010/main" val="8060141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1200329"/>
          </a:xfrm>
          <a:prstGeom prst="rect">
            <a:avLst/>
          </a:prstGeom>
        </p:spPr>
        <p:txBody>
          <a:bodyPr wrap="square">
            <a:spAutoFit/>
          </a:bodyPr>
          <a:lstStyle/>
          <a:p>
            <a:r>
              <a:rPr lang="nl-NL" sz="3600" dirty="0"/>
              <a:t>Het </a:t>
            </a:r>
            <a:r>
              <a:rPr lang="nl-NL" sz="3600" dirty="0" smtClean="0"/>
              <a:t>Clubhuis </a:t>
            </a:r>
            <a:r>
              <a:rPr lang="nl-NL" sz="3600" dirty="0"/>
              <a:t>heeft zijn eigen identiteit, inclusief zijn eigen naam, postadres en telefoonnummer.</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12</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2529" name="Rectangle 1"/>
          <p:cNvSpPr>
            <a:spLocks noChangeArrowheads="1"/>
          </p:cNvSpPr>
          <p:nvPr/>
        </p:nvSpPr>
        <p:spPr bwMode="auto">
          <a:xfrm>
            <a:off x="0" y="97795"/>
            <a:ext cx="744114"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LOCATIE</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2246769"/>
          </a:xfrm>
          <a:prstGeom prst="rect">
            <a:avLst/>
          </a:prstGeom>
        </p:spPr>
        <p:txBody>
          <a:bodyPr wrap="square">
            <a:spAutoFit/>
          </a:bodyPr>
          <a:lstStyle/>
          <a:p>
            <a:r>
              <a:rPr lang="nl-NL" sz="2800" dirty="0" smtClean="0"/>
              <a:t>Het Clubhuis heeft zijn eigen fysieke ruimte. Het staat los van andere psychiatrische centra en instellingen en werkt niet mee aan andere programma’s. Het Clubhuis is ingericht om een  </a:t>
            </a:r>
            <a:r>
              <a:rPr lang="nl-NL" sz="2800" b="1" dirty="0" err="1" smtClean="0"/>
              <a:t>work-ordered</a:t>
            </a:r>
            <a:r>
              <a:rPr lang="nl-NL" sz="2800" b="1" dirty="0" smtClean="0"/>
              <a:t> </a:t>
            </a:r>
            <a:r>
              <a:rPr lang="nl-NL" sz="2800" b="1" dirty="0" err="1" smtClean="0"/>
              <a:t>day</a:t>
            </a:r>
            <a:r>
              <a:rPr lang="nl-NL" sz="2800" b="1" dirty="0" smtClean="0"/>
              <a:t> </a:t>
            </a:r>
            <a:r>
              <a:rPr lang="nl-NL" sz="2800" dirty="0" smtClean="0"/>
              <a:t>mogelijk te maken en is tegelijkertijd  aantrekkelijk, ruim ingedeeld en ademt respect en waardigheid.</a:t>
            </a:r>
            <a:endParaRPr lang="nl-NL" sz="28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13</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1505" name="Rectangle 1"/>
          <p:cNvSpPr>
            <a:spLocks noChangeArrowheads="1"/>
          </p:cNvSpPr>
          <p:nvPr/>
        </p:nvSpPr>
        <p:spPr bwMode="auto">
          <a:xfrm>
            <a:off x="0" y="97795"/>
            <a:ext cx="744114"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nl-NL" sz="1100" b="1" dirty="0" smtClean="0">
                <a:solidFill>
                  <a:srgbClr val="FF8500"/>
                </a:solidFill>
                <a:latin typeface="Trebuchet MS" pitchFamily="34" charset="0"/>
                <a:ea typeface="Times New Roman" pitchFamily="18" charset="0"/>
                <a:cs typeface="Arial" pitchFamily="34" charset="0"/>
              </a:rPr>
              <a:t>LOCATIE</a:t>
            </a:r>
            <a:endParaRPr lang="nl-NL"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1754326"/>
          </a:xfrm>
          <a:prstGeom prst="rect">
            <a:avLst/>
          </a:prstGeom>
        </p:spPr>
        <p:txBody>
          <a:bodyPr wrap="square">
            <a:spAutoFit/>
          </a:bodyPr>
          <a:lstStyle/>
          <a:p>
            <a:r>
              <a:rPr lang="nl-NL" sz="3600" dirty="0"/>
              <a:t>Het hele </a:t>
            </a:r>
            <a:r>
              <a:rPr lang="nl-NL" sz="3600" dirty="0" smtClean="0"/>
              <a:t>Clubhuis </a:t>
            </a:r>
            <a:r>
              <a:rPr lang="nl-NL" sz="3600" dirty="0"/>
              <a:t>is toegankelijk voor leden en staf. Er </a:t>
            </a:r>
            <a:r>
              <a:rPr lang="nl-NL" sz="3600" dirty="0" smtClean="0"/>
              <a:t>zijn geen ruimtes </a:t>
            </a:r>
            <a:r>
              <a:rPr lang="nl-NL" sz="3600" dirty="0"/>
              <a:t>alleen voor leden of alleen voor staf.</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14</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0481" name="Rectangle 1"/>
          <p:cNvSpPr>
            <a:spLocks noChangeArrowheads="1"/>
          </p:cNvSpPr>
          <p:nvPr/>
        </p:nvSpPr>
        <p:spPr bwMode="auto">
          <a:xfrm>
            <a:off x="0" y="97795"/>
            <a:ext cx="744114"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nl-NL" sz="1100" b="1" dirty="0" smtClean="0">
                <a:solidFill>
                  <a:srgbClr val="FF8500"/>
                </a:solidFill>
                <a:latin typeface="Trebuchet MS" pitchFamily="34" charset="0"/>
                <a:ea typeface="Times New Roman" pitchFamily="18" charset="0"/>
                <a:cs typeface="Arial" pitchFamily="34" charset="0"/>
              </a:rPr>
              <a:t>LOCATIE</a:t>
            </a:r>
            <a:endParaRPr lang="nl-NL"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646331"/>
          </a:xfrm>
          <a:prstGeom prst="rect">
            <a:avLst/>
          </a:prstGeom>
        </p:spPr>
        <p:txBody>
          <a:bodyPr wrap="square">
            <a:spAutoFit/>
          </a:bodyPr>
          <a:lstStyle/>
          <a:p>
            <a:pPr algn="ctr"/>
            <a:r>
              <a:rPr lang="nl-NL" sz="3600" dirty="0" smtClean="0"/>
              <a:t>Werk gerelateerde dag (standaard 15 t/m 20)</a:t>
            </a:r>
            <a:endParaRPr lang="nl-NL" sz="36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827584" y="1052736"/>
            <a:ext cx="720080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Hoofstuk 4</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8" name="Rectangle 4"/>
          <p:cNvSpPr>
            <a:spLocks noChangeArrowheads="1"/>
          </p:cNvSpPr>
          <p:nvPr/>
        </p:nvSpPr>
        <p:spPr bwMode="auto">
          <a:xfrm>
            <a:off x="0" y="97795"/>
            <a:ext cx="1053494"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DE</a:t>
            </a:r>
            <a:r>
              <a:rPr kumimoji="0" lang="nl-NL" sz="1100" b="1" i="0" u="none" strike="noStrike" cap="none" normalizeH="0" dirty="0" smtClean="0">
                <a:ln>
                  <a:noFill/>
                </a:ln>
                <a:solidFill>
                  <a:srgbClr val="FF8500"/>
                </a:solidFill>
                <a:effectLst/>
                <a:latin typeface="Trebuchet MS" pitchFamily="34" charset="0"/>
                <a:ea typeface="Times New Roman" pitchFamily="18" charset="0"/>
                <a:cs typeface="Arial" pitchFamily="34" charset="0"/>
              </a:rPr>
              <a:t> WERKDAG</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902418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3539430"/>
          </a:xfrm>
          <a:prstGeom prst="rect">
            <a:avLst/>
          </a:prstGeom>
        </p:spPr>
        <p:txBody>
          <a:bodyPr wrap="square">
            <a:spAutoFit/>
          </a:bodyPr>
          <a:lstStyle/>
          <a:p>
            <a:r>
              <a:rPr lang="nl-NL" sz="3200" dirty="0" smtClean="0"/>
              <a:t>Voor de </a:t>
            </a:r>
            <a:r>
              <a:rPr lang="nl-NL" sz="3200" b="1" dirty="0" err="1" smtClean="0"/>
              <a:t>work-ordered</a:t>
            </a:r>
            <a:r>
              <a:rPr lang="nl-NL" sz="3200" b="1" dirty="0" smtClean="0"/>
              <a:t> </a:t>
            </a:r>
            <a:r>
              <a:rPr lang="nl-NL" sz="3200" b="1" dirty="0" err="1" smtClean="0"/>
              <a:t>day</a:t>
            </a:r>
            <a:r>
              <a:rPr lang="nl-NL" sz="3200" dirty="0" smtClean="0"/>
              <a:t> zijn leden </a:t>
            </a:r>
            <a:r>
              <a:rPr lang="nl-NL" sz="3200" dirty="0"/>
              <a:t>en staf samen, </a:t>
            </a:r>
            <a:r>
              <a:rPr lang="nl-NL" sz="3200" dirty="0" smtClean="0"/>
              <a:t>zij-aan-zij, betrokken bij </a:t>
            </a:r>
            <a:r>
              <a:rPr lang="nl-NL" sz="3200" dirty="0"/>
              <a:t>het </a:t>
            </a:r>
            <a:r>
              <a:rPr lang="nl-NL" sz="3200" dirty="0" smtClean="0"/>
              <a:t>draaiende houden van </a:t>
            </a:r>
            <a:r>
              <a:rPr lang="nl-NL" sz="3200" dirty="0"/>
              <a:t>het </a:t>
            </a:r>
            <a:r>
              <a:rPr lang="nl-NL" sz="3200" dirty="0" smtClean="0"/>
              <a:t>Clubhuis</a:t>
            </a:r>
            <a:r>
              <a:rPr lang="nl-NL" sz="3200" dirty="0"/>
              <a:t>. Het </a:t>
            </a:r>
            <a:r>
              <a:rPr lang="nl-NL" sz="3200" dirty="0" smtClean="0"/>
              <a:t>Clubhuis richt zich op de kwaliteiten, </a:t>
            </a:r>
            <a:r>
              <a:rPr lang="nl-NL" sz="3200" dirty="0"/>
              <a:t>talenten en </a:t>
            </a:r>
            <a:r>
              <a:rPr lang="nl-NL" sz="3200" dirty="0" smtClean="0"/>
              <a:t>mogelijkheden van de leden; daarom is er binnen de </a:t>
            </a:r>
            <a:r>
              <a:rPr lang="nl-NL" sz="3200" b="1" dirty="0" err="1" smtClean="0"/>
              <a:t>work-ordered</a:t>
            </a:r>
            <a:r>
              <a:rPr lang="nl-NL" sz="3200" b="1" dirty="0" smtClean="0"/>
              <a:t> </a:t>
            </a:r>
            <a:r>
              <a:rPr lang="nl-NL" sz="3200" b="1" dirty="0" err="1" smtClean="0"/>
              <a:t>day</a:t>
            </a:r>
            <a:r>
              <a:rPr lang="nl-NL" sz="3200" b="1" dirty="0" smtClean="0"/>
              <a:t> </a:t>
            </a:r>
            <a:r>
              <a:rPr lang="nl-NL" sz="3200" dirty="0"/>
              <a:t>geen </a:t>
            </a:r>
            <a:r>
              <a:rPr lang="nl-NL" sz="3200" dirty="0" smtClean="0"/>
              <a:t>plaats voor medicijnadvies of afgifte, dagbehandeling </a:t>
            </a:r>
            <a:r>
              <a:rPr lang="nl-NL" sz="3200" dirty="0"/>
              <a:t>of </a:t>
            </a:r>
            <a:r>
              <a:rPr lang="nl-NL" sz="3200" dirty="0" smtClean="0"/>
              <a:t>therapieën.  </a:t>
            </a:r>
            <a:endParaRPr lang="nl-NL" sz="32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15</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945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DE WERKDAG</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2677656"/>
          </a:xfrm>
          <a:prstGeom prst="rect">
            <a:avLst/>
          </a:prstGeom>
        </p:spPr>
        <p:txBody>
          <a:bodyPr wrap="square">
            <a:spAutoFit/>
          </a:bodyPr>
          <a:lstStyle/>
          <a:p>
            <a:r>
              <a:rPr lang="nl-NL" sz="2800" dirty="0" smtClean="0"/>
              <a:t>Werk </a:t>
            </a:r>
            <a:r>
              <a:rPr lang="nl-NL" sz="2800" dirty="0"/>
              <a:t>dat </a:t>
            </a:r>
            <a:r>
              <a:rPr lang="nl-NL" sz="2800" dirty="0" smtClean="0"/>
              <a:t>in het Clubhuis </a:t>
            </a:r>
            <a:r>
              <a:rPr lang="nl-NL" sz="2800" dirty="0"/>
              <a:t>wordt </a:t>
            </a:r>
            <a:r>
              <a:rPr lang="nl-NL" sz="2800" dirty="0" smtClean="0"/>
              <a:t>gedaan voor het </a:t>
            </a:r>
            <a:r>
              <a:rPr lang="nl-NL" sz="2800" dirty="0"/>
              <a:t>draaiende houden en </a:t>
            </a:r>
            <a:r>
              <a:rPr lang="nl-NL" sz="2800" dirty="0" smtClean="0"/>
              <a:t>versterken </a:t>
            </a:r>
            <a:r>
              <a:rPr lang="nl-NL" sz="2800" dirty="0"/>
              <a:t>van de </a:t>
            </a:r>
            <a:r>
              <a:rPr lang="nl-NL" sz="2800" dirty="0" smtClean="0"/>
              <a:t>Clubhuisgemeenschap, wordt alleen door het Clubhuis zelf </a:t>
            </a:r>
            <a:r>
              <a:rPr lang="nl-NL" sz="2800" b="1" dirty="0" smtClean="0"/>
              <a:t>gegenereerd</a:t>
            </a:r>
            <a:r>
              <a:rPr lang="nl-NL" sz="2800" dirty="0" smtClean="0"/>
              <a:t>. Werk in het Clubhuis voor personen of instanties van buiten, betaald of onbetaald, is niet acceptabel. Leden worden voor geen enkel werk in het Clubhuis betaald en worden ook niet beloond in natura.</a:t>
            </a:r>
            <a:endParaRPr lang="nl-NL" sz="28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16</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843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DE WERKDAG</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1754326"/>
          </a:xfrm>
          <a:prstGeom prst="rect">
            <a:avLst/>
          </a:prstGeom>
        </p:spPr>
        <p:txBody>
          <a:bodyPr wrap="square">
            <a:spAutoFit/>
          </a:bodyPr>
          <a:lstStyle/>
          <a:p>
            <a:r>
              <a:rPr lang="nl-NL" sz="3600" dirty="0" smtClean="0"/>
              <a:t>Het Clubhuis </a:t>
            </a:r>
            <a:r>
              <a:rPr lang="nl-NL" sz="3600" dirty="0"/>
              <a:t>is minstens vijf dagen per week geopend. De </a:t>
            </a:r>
            <a:r>
              <a:rPr lang="nl-NL" sz="3600" b="1" dirty="0" err="1" smtClean="0"/>
              <a:t>work</a:t>
            </a:r>
            <a:r>
              <a:rPr lang="nl-NL" sz="3600" b="1" dirty="0" smtClean="0"/>
              <a:t>–</a:t>
            </a:r>
            <a:r>
              <a:rPr lang="nl-NL" sz="3600" b="1" dirty="0" err="1" smtClean="0"/>
              <a:t>ordered</a:t>
            </a:r>
            <a:r>
              <a:rPr lang="nl-NL" sz="3600" b="1" dirty="0" smtClean="0"/>
              <a:t> </a:t>
            </a:r>
            <a:r>
              <a:rPr lang="nl-NL" sz="3600" b="1" dirty="0" err="1" smtClean="0"/>
              <a:t>day</a:t>
            </a:r>
            <a:r>
              <a:rPr lang="nl-NL" sz="3600" b="1" dirty="0" smtClean="0"/>
              <a:t> </a:t>
            </a:r>
            <a:r>
              <a:rPr lang="nl-NL" sz="3600" dirty="0" smtClean="0"/>
              <a:t>houdt zich aan   gebruikelijke </a:t>
            </a:r>
            <a:r>
              <a:rPr lang="nl-NL" sz="3600" dirty="0"/>
              <a:t>werktijden.</a:t>
            </a:r>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17</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DE WERKDAG</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2677656"/>
          </a:xfrm>
          <a:prstGeom prst="rect">
            <a:avLst/>
          </a:prstGeom>
        </p:spPr>
        <p:txBody>
          <a:bodyPr wrap="square">
            <a:spAutoFit/>
          </a:bodyPr>
          <a:lstStyle/>
          <a:p>
            <a:r>
              <a:rPr lang="nl-NL" sz="2800" dirty="0"/>
              <a:t>Het </a:t>
            </a:r>
            <a:r>
              <a:rPr lang="nl-NL" sz="2800" dirty="0" smtClean="0"/>
              <a:t>Clubhuis </a:t>
            </a:r>
            <a:r>
              <a:rPr lang="nl-NL" sz="2800" dirty="0"/>
              <a:t>is </a:t>
            </a:r>
            <a:r>
              <a:rPr lang="nl-NL" sz="2800" dirty="0" smtClean="0"/>
              <a:t>georganiseerd in één </a:t>
            </a:r>
            <a:r>
              <a:rPr lang="nl-NL" sz="2800" dirty="0"/>
              <a:t>of meer </a:t>
            </a:r>
            <a:r>
              <a:rPr lang="nl-NL" sz="2800" b="1" dirty="0" smtClean="0"/>
              <a:t>werk-units</a:t>
            </a:r>
            <a:r>
              <a:rPr lang="nl-NL" sz="2800" dirty="0" smtClean="0"/>
              <a:t>. Elk  van deze units heeft </a:t>
            </a:r>
            <a:r>
              <a:rPr lang="nl-NL" sz="2800" dirty="0"/>
              <a:t>voldoende staf, leden en betekenisvol werk </a:t>
            </a:r>
            <a:r>
              <a:rPr lang="nl-NL" sz="2800" dirty="0" smtClean="0"/>
              <a:t> om te waarborgen dat elk lid betrokken kan worden bij een volledige werkdag. Er worden </a:t>
            </a:r>
            <a:r>
              <a:rPr lang="nl-NL" sz="2800" b="1" dirty="0" smtClean="0"/>
              <a:t>unit-</a:t>
            </a:r>
            <a:r>
              <a:rPr lang="nl-NL" sz="2800" dirty="0" smtClean="0"/>
              <a:t> </a:t>
            </a:r>
            <a:r>
              <a:rPr lang="nl-NL" sz="2800" dirty="0"/>
              <a:t>vergaderingen en </a:t>
            </a:r>
            <a:r>
              <a:rPr lang="nl-NL" sz="2800" dirty="0" smtClean="0"/>
              <a:t>-bijeenkomsten</a:t>
            </a:r>
            <a:r>
              <a:rPr lang="nl-NL" sz="2800" dirty="0"/>
              <a:t> gehouden om </a:t>
            </a:r>
            <a:r>
              <a:rPr lang="nl-NL" sz="2800" dirty="0" smtClean="0"/>
              <a:t>het werk van </a:t>
            </a:r>
            <a:r>
              <a:rPr lang="nl-NL" sz="2800" dirty="0"/>
              <a:t>de dag te </a:t>
            </a:r>
            <a:r>
              <a:rPr lang="nl-NL" sz="2800" dirty="0" smtClean="0"/>
              <a:t>plannen, </a:t>
            </a:r>
            <a:r>
              <a:rPr lang="nl-NL" sz="2800" dirty="0"/>
              <a:t>te </a:t>
            </a:r>
            <a:r>
              <a:rPr lang="nl-NL" sz="2800" dirty="0" smtClean="0"/>
              <a:t>organiseren en om de onderlinge band versterken.</a:t>
            </a:r>
            <a:endParaRPr lang="nl-NL" sz="28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18</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638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DE WERKDAG</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2062103"/>
          </a:xfrm>
          <a:prstGeom prst="rect">
            <a:avLst/>
          </a:prstGeom>
        </p:spPr>
        <p:txBody>
          <a:bodyPr wrap="square">
            <a:spAutoFit/>
          </a:bodyPr>
          <a:lstStyle/>
          <a:p>
            <a:r>
              <a:rPr lang="nl-NL" sz="3200" dirty="0"/>
              <a:t>Al het werk in het </a:t>
            </a:r>
            <a:r>
              <a:rPr lang="nl-NL" sz="3200" dirty="0" smtClean="0"/>
              <a:t>Clubhuis </a:t>
            </a:r>
            <a:r>
              <a:rPr lang="nl-NL" sz="3200" dirty="0"/>
              <a:t>wordt gedaan om leden </a:t>
            </a:r>
            <a:r>
              <a:rPr lang="nl-NL" sz="3200" dirty="0" smtClean="0"/>
              <a:t>een doel te geven, te </a:t>
            </a:r>
            <a:r>
              <a:rPr lang="nl-NL" sz="3200" dirty="0"/>
              <a:t>helpen hun gevoel van </a:t>
            </a:r>
            <a:r>
              <a:rPr lang="nl-NL" sz="3200" dirty="0" smtClean="0"/>
              <a:t>eigenwaarde te versterken en zelfvertrouwen op te bouwen; </a:t>
            </a:r>
            <a:r>
              <a:rPr lang="nl-NL" sz="3200" dirty="0"/>
              <a:t>het is niet bedoeld als training voor een specifieke baan.</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19</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536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DE WERKDAG</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3046988"/>
          </a:xfrm>
          <a:prstGeom prst="rect">
            <a:avLst/>
          </a:prstGeom>
        </p:spPr>
        <p:txBody>
          <a:bodyPr wrap="square">
            <a:spAutoFit/>
          </a:bodyPr>
          <a:lstStyle/>
          <a:p>
            <a:r>
              <a:rPr lang="nl-NL" sz="3200" dirty="0"/>
              <a:t>Leden </a:t>
            </a:r>
            <a:r>
              <a:rPr lang="nl-NL" sz="3200" dirty="0" smtClean="0"/>
              <a:t>krijgen de gelegenheid aan al het werk in het Clubhuis mee te doen, zoals administratie, onderzoek, inschrijving van en kennismaking met nieuwe leden, </a:t>
            </a:r>
            <a:r>
              <a:rPr lang="nl-NL" sz="3200" b="1" dirty="0" err="1" smtClean="0"/>
              <a:t>reach</a:t>
            </a:r>
            <a:r>
              <a:rPr lang="nl-NL" sz="3200" b="1" dirty="0" smtClean="0"/>
              <a:t> out</a:t>
            </a:r>
            <a:r>
              <a:rPr lang="nl-NL" sz="3200" dirty="0" smtClean="0"/>
              <a:t>, aannemen, trainen en evalueren van stafleden, </a:t>
            </a:r>
            <a:r>
              <a:rPr lang="nl-NL" sz="3200" b="1" dirty="0" smtClean="0"/>
              <a:t>public relations</a:t>
            </a:r>
            <a:r>
              <a:rPr lang="nl-NL" sz="3200" dirty="0" smtClean="0"/>
              <a:t>, </a:t>
            </a:r>
            <a:r>
              <a:rPr lang="nl-NL" sz="3200" b="1" dirty="0" smtClean="0"/>
              <a:t>belangenbehartiging</a:t>
            </a:r>
            <a:r>
              <a:rPr lang="nl-NL" sz="3200" dirty="0" smtClean="0"/>
              <a:t> en de evaluatie van de effectiviteit van het Clubhuis.</a:t>
            </a:r>
            <a:endParaRPr lang="nl-NL" sz="32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20</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433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DE WERKDAG</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646331"/>
          </a:xfrm>
          <a:prstGeom prst="rect">
            <a:avLst/>
          </a:prstGeom>
        </p:spPr>
        <p:txBody>
          <a:bodyPr wrap="square">
            <a:spAutoFit/>
          </a:bodyPr>
          <a:lstStyle/>
          <a:p>
            <a:pPr algn="ctr"/>
            <a:r>
              <a:rPr lang="nl-NL" sz="3600" dirty="0" smtClean="0"/>
              <a:t>Werkgelegenheid (standaard 21 t/m 24)</a:t>
            </a:r>
            <a:endParaRPr lang="nl-NL" sz="36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827584" y="1052736"/>
            <a:ext cx="720080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Hoofstuk 5</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8" name="Rectangle 4"/>
          <p:cNvSpPr>
            <a:spLocks noChangeArrowheads="1"/>
          </p:cNvSpPr>
          <p:nvPr/>
        </p:nvSpPr>
        <p:spPr bwMode="auto">
          <a:xfrm>
            <a:off x="0" y="97795"/>
            <a:ext cx="562975"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WERK</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320438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3539430"/>
          </a:xfrm>
          <a:prstGeom prst="rect">
            <a:avLst/>
          </a:prstGeom>
        </p:spPr>
        <p:txBody>
          <a:bodyPr wrap="square">
            <a:spAutoFit/>
          </a:bodyPr>
          <a:lstStyle/>
          <a:p>
            <a:r>
              <a:rPr lang="nl-NL" sz="3200" dirty="0"/>
              <a:t>Het </a:t>
            </a:r>
            <a:r>
              <a:rPr lang="nl-NL" sz="3200" dirty="0" smtClean="0"/>
              <a:t>Clubhuis </a:t>
            </a:r>
            <a:r>
              <a:rPr lang="nl-NL" sz="3200" dirty="0"/>
              <a:t>stelt zijn leden in staat om terug te keren naar betaald werk door middel van </a:t>
            </a:r>
            <a:r>
              <a:rPr lang="nl-NL" sz="3200" b="1" dirty="0" err="1" smtClean="0"/>
              <a:t>Transitional</a:t>
            </a:r>
            <a:r>
              <a:rPr lang="nl-NL" sz="3200" b="1" dirty="0" smtClean="0"/>
              <a:t> </a:t>
            </a:r>
            <a:r>
              <a:rPr lang="nl-NL" sz="3200" b="1" dirty="0" err="1" smtClean="0"/>
              <a:t>Employment</a:t>
            </a:r>
            <a:r>
              <a:rPr lang="nl-NL" sz="3200" b="1" dirty="0" smtClean="0"/>
              <a:t> (TE)</a:t>
            </a:r>
            <a:r>
              <a:rPr lang="nl-NL" sz="3200" dirty="0" smtClean="0"/>
              <a:t>, </a:t>
            </a:r>
            <a:r>
              <a:rPr lang="nl-NL" sz="3200" b="1" dirty="0" err="1" smtClean="0"/>
              <a:t>Supported</a:t>
            </a:r>
            <a:r>
              <a:rPr lang="nl-NL" sz="3200" b="1" dirty="0" smtClean="0"/>
              <a:t> </a:t>
            </a:r>
            <a:r>
              <a:rPr lang="nl-NL" sz="3200" b="1" dirty="0" err="1" smtClean="0"/>
              <a:t>Employment</a:t>
            </a:r>
            <a:r>
              <a:rPr lang="nl-NL" sz="3200" b="1" dirty="0" smtClean="0"/>
              <a:t> (SE) </a:t>
            </a:r>
            <a:r>
              <a:rPr lang="nl-NL" sz="3200" dirty="0" smtClean="0"/>
              <a:t>en </a:t>
            </a:r>
            <a:r>
              <a:rPr lang="nl-NL" sz="3200" b="1" dirty="0" smtClean="0"/>
              <a:t>Independent </a:t>
            </a:r>
            <a:r>
              <a:rPr lang="nl-NL" sz="3200" b="1" dirty="0" err="1" smtClean="0"/>
              <a:t>Employment</a:t>
            </a:r>
            <a:r>
              <a:rPr lang="nl-NL" sz="3200" b="1" dirty="0" smtClean="0"/>
              <a:t> (IE)</a:t>
            </a:r>
            <a:r>
              <a:rPr lang="nl-NL" sz="3200" dirty="0" smtClean="0"/>
              <a:t>. Om die reden verschaft </a:t>
            </a:r>
            <a:r>
              <a:rPr lang="nl-NL" sz="3200" dirty="0"/>
              <a:t>het </a:t>
            </a:r>
            <a:r>
              <a:rPr lang="nl-NL" sz="3200" dirty="0" smtClean="0"/>
              <a:t>Clubhuis </a:t>
            </a:r>
            <a:r>
              <a:rPr lang="nl-NL" sz="3200" dirty="0"/>
              <a:t>geen </a:t>
            </a:r>
            <a:r>
              <a:rPr lang="nl-NL" sz="3200" dirty="0" smtClean="0"/>
              <a:t>werkgelegenheid </a:t>
            </a:r>
            <a:r>
              <a:rPr lang="nl-NL" sz="3200" dirty="0"/>
              <a:t>aan leden door middel van </a:t>
            </a:r>
            <a:r>
              <a:rPr lang="nl-NL" sz="3200" b="1" dirty="0" smtClean="0"/>
              <a:t>interne zakelijke activiteiten</a:t>
            </a:r>
            <a:r>
              <a:rPr lang="nl-NL" sz="3200" dirty="0" smtClean="0"/>
              <a:t>, aparte Clubhuis initiatieven of </a:t>
            </a:r>
            <a:r>
              <a:rPr lang="nl-NL" sz="3200" dirty="0"/>
              <a:t>beschutte </a:t>
            </a:r>
            <a:r>
              <a:rPr lang="nl-NL" sz="3200" dirty="0" smtClean="0"/>
              <a:t>werkplekken.</a:t>
            </a:r>
            <a:endParaRPr lang="nl-NL" sz="32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21</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331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WERK</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2708920"/>
            <a:ext cx="9144000" cy="3754874"/>
          </a:xfrm>
          <a:prstGeom prst="rect">
            <a:avLst/>
          </a:prstGeom>
        </p:spPr>
        <p:txBody>
          <a:bodyPr wrap="square">
            <a:spAutoFit/>
          </a:bodyPr>
          <a:lstStyle/>
          <a:p>
            <a:r>
              <a:rPr lang="nl-NL" sz="1400" dirty="0" smtClean="0"/>
              <a:t>Het </a:t>
            </a:r>
            <a:r>
              <a:rPr lang="nl-NL" sz="1400" dirty="0"/>
              <a:t>C</a:t>
            </a:r>
            <a:r>
              <a:rPr lang="nl-NL" sz="1400" dirty="0" smtClean="0"/>
              <a:t>lubhuis </a:t>
            </a:r>
            <a:r>
              <a:rPr lang="nl-NL" sz="1400" dirty="0"/>
              <a:t>biedt zijn eigen </a:t>
            </a:r>
            <a:r>
              <a:rPr lang="nl-NL" sz="1400" dirty="0" smtClean="0"/>
              <a:t>‘</a:t>
            </a:r>
            <a:r>
              <a:rPr lang="nl-NL" sz="1400" dirty="0" err="1" smtClean="0"/>
              <a:t>Transitional</a:t>
            </a:r>
            <a:r>
              <a:rPr lang="nl-NL" sz="1400" dirty="0" smtClean="0"/>
              <a:t> </a:t>
            </a:r>
            <a:r>
              <a:rPr lang="nl-NL" sz="1400" dirty="0" err="1" smtClean="0"/>
              <a:t>Employment</a:t>
            </a:r>
            <a:r>
              <a:rPr lang="nl-NL" sz="1400" dirty="0" smtClean="0"/>
              <a:t>’ (TE) - programma</a:t>
            </a:r>
            <a:r>
              <a:rPr lang="nl-NL" sz="1400" dirty="0"/>
              <a:t> aan, dat als een recht van lidmaatschap voorziet in mogelijkheden om te werken op werkplekken </a:t>
            </a:r>
            <a:r>
              <a:rPr lang="nl-NL" sz="1400" dirty="0" smtClean="0"/>
              <a:t>bij bedrijven en industrie. Het bepalende </a:t>
            </a:r>
            <a:r>
              <a:rPr lang="nl-NL" sz="1400" dirty="0"/>
              <a:t>kenmerk van een </a:t>
            </a:r>
            <a:r>
              <a:rPr lang="nl-NL" sz="1400" dirty="0" smtClean="0"/>
              <a:t>TE-programma</a:t>
            </a:r>
            <a:r>
              <a:rPr lang="nl-NL" sz="1400" dirty="0"/>
              <a:t> van een </a:t>
            </a:r>
            <a:r>
              <a:rPr lang="nl-NL" sz="1400" dirty="0" smtClean="0"/>
              <a:t>Clubhuis is, dat het Clubhuis garandeert dat </a:t>
            </a:r>
            <a:r>
              <a:rPr lang="nl-NL" sz="1400" dirty="0"/>
              <a:t>alle plekken worden opgevuld tijdens de afwezigheid van een lid. Bovendien voldoet het </a:t>
            </a:r>
            <a:r>
              <a:rPr lang="nl-NL" sz="1400" dirty="0" smtClean="0"/>
              <a:t>TE-programma</a:t>
            </a:r>
            <a:r>
              <a:rPr lang="nl-NL" sz="1400" dirty="0"/>
              <a:t> aan de volgende basiscriteria.</a:t>
            </a:r>
          </a:p>
          <a:p>
            <a:r>
              <a:rPr lang="nl-NL" sz="1400" dirty="0"/>
              <a:t>a. De wil om te werken is de enige en belangrijkste factor die de mogelijkheid tot plaatsing bepaalt.</a:t>
            </a:r>
          </a:p>
          <a:p>
            <a:r>
              <a:rPr lang="nl-NL" sz="1400" dirty="0"/>
              <a:t>b. De kansen om geplaatst te worden blijven </a:t>
            </a:r>
            <a:r>
              <a:rPr lang="nl-NL" sz="1400" dirty="0" smtClean="0"/>
              <a:t>bestaan, </a:t>
            </a:r>
            <a:r>
              <a:rPr lang="nl-NL" sz="1400" dirty="0"/>
              <a:t>ongeacht </a:t>
            </a:r>
            <a:r>
              <a:rPr lang="nl-NL" sz="1400" dirty="0" smtClean="0"/>
              <a:t>succes of falen bij </a:t>
            </a:r>
            <a:r>
              <a:rPr lang="nl-NL" sz="1400" dirty="0"/>
              <a:t>voorgaande plaatsingen.</a:t>
            </a:r>
          </a:p>
          <a:p>
            <a:r>
              <a:rPr lang="nl-NL" sz="1400" dirty="0"/>
              <a:t>c. Leden werken op het adres van de werkgever.</a:t>
            </a:r>
          </a:p>
          <a:p>
            <a:r>
              <a:rPr lang="nl-NL" sz="1400" dirty="0"/>
              <a:t>d. Leden wordt </a:t>
            </a:r>
            <a:r>
              <a:rPr lang="nl-NL" sz="1400" dirty="0" smtClean="0"/>
              <a:t>rechtstreeks door de wekgever het </a:t>
            </a:r>
            <a:r>
              <a:rPr lang="nl-NL" sz="1400" dirty="0"/>
              <a:t>gangbare loon betaald, maar </a:t>
            </a:r>
            <a:r>
              <a:rPr lang="nl-NL" sz="1400" dirty="0" smtClean="0"/>
              <a:t>in ieder geval het minimumloon.</a:t>
            </a:r>
            <a:endParaRPr lang="nl-NL" sz="1400" dirty="0"/>
          </a:p>
          <a:p>
            <a:r>
              <a:rPr lang="nl-NL" sz="1400" dirty="0"/>
              <a:t>e. </a:t>
            </a:r>
            <a:r>
              <a:rPr lang="nl-NL" sz="1400" dirty="0" smtClean="0"/>
              <a:t>TE-plekken</a:t>
            </a:r>
            <a:r>
              <a:rPr lang="nl-NL" sz="1400" dirty="0"/>
              <a:t> worden </a:t>
            </a:r>
            <a:r>
              <a:rPr lang="nl-NL" sz="1400" dirty="0" smtClean="0"/>
              <a:t>betrokken uit </a:t>
            </a:r>
            <a:r>
              <a:rPr lang="nl-NL" sz="1400" dirty="0"/>
              <a:t>een breed scala aan werkmogelijkheden.</a:t>
            </a:r>
          </a:p>
          <a:p>
            <a:r>
              <a:rPr lang="nl-NL" sz="1400" dirty="0"/>
              <a:t>f. </a:t>
            </a:r>
            <a:r>
              <a:rPr lang="nl-NL" sz="1400" dirty="0" smtClean="0"/>
              <a:t>TE-plekken</a:t>
            </a:r>
            <a:r>
              <a:rPr lang="nl-NL" sz="1400" dirty="0"/>
              <a:t> zijn deeltijds en beperkt in tijd, over het algemeen 15 tot 20 uur per week en voor een duur van zes tot negen maanden.</a:t>
            </a:r>
          </a:p>
          <a:p>
            <a:r>
              <a:rPr lang="nl-NL" sz="1400" dirty="0"/>
              <a:t>g. Selectie en training van leden in </a:t>
            </a:r>
            <a:r>
              <a:rPr lang="nl-NL" sz="1400" dirty="0" smtClean="0"/>
              <a:t>m.b.t. TE valt onder </a:t>
            </a:r>
            <a:r>
              <a:rPr lang="nl-NL" sz="1400" dirty="0"/>
              <a:t>de verantwoordelijkheid van het </a:t>
            </a:r>
            <a:r>
              <a:rPr lang="nl-NL" sz="1400" dirty="0" smtClean="0"/>
              <a:t>Clubhuis</a:t>
            </a:r>
            <a:r>
              <a:rPr lang="nl-NL" sz="1400" dirty="0"/>
              <a:t>, niet van de werkgever.</a:t>
            </a:r>
          </a:p>
          <a:p>
            <a:r>
              <a:rPr lang="nl-NL" sz="1400" dirty="0"/>
              <a:t>h. L</a:t>
            </a:r>
            <a:r>
              <a:rPr lang="nl-NL" sz="1400" dirty="0" smtClean="0"/>
              <a:t>eden </a:t>
            </a:r>
            <a:r>
              <a:rPr lang="nl-NL" sz="1400" dirty="0"/>
              <a:t>en stafleden </a:t>
            </a:r>
            <a:r>
              <a:rPr lang="nl-NL" sz="1400" dirty="0" smtClean="0"/>
              <a:t>maken </a:t>
            </a:r>
            <a:r>
              <a:rPr lang="nl-NL" sz="1400" dirty="0"/>
              <a:t>de verslagen </a:t>
            </a:r>
            <a:r>
              <a:rPr lang="nl-NL" sz="1400" dirty="0" smtClean="0"/>
              <a:t>van TE plaatsingen voor alle organisatie die met uitkeringen </a:t>
            </a:r>
            <a:r>
              <a:rPr lang="nl-NL" sz="1400" dirty="0"/>
              <a:t>van leden te maken hebben.</a:t>
            </a:r>
          </a:p>
          <a:p>
            <a:r>
              <a:rPr lang="nl-NL" sz="1400" dirty="0"/>
              <a:t>i. </a:t>
            </a:r>
            <a:r>
              <a:rPr lang="nl-NL" sz="1400" dirty="0" smtClean="0"/>
              <a:t>TE-plekken</a:t>
            </a:r>
            <a:r>
              <a:rPr lang="nl-NL" sz="1400" dirty="0"/>
              <a:t> staan onder het beheer van stafleden en leden van het </a:t>
            </a:r>
            <a:r>
              <a:rPr lang="nl-NL" sz="1400" dirty="0" smtClean="0"/>
              <a:t>Clubhuis </a:t>
            </a:r>
            <a:r>
              <a:rPr lang="nl-NL" sz="1400" dirty="0"/>
              <a:t>en niet van </a:t>
            </a:r>
            <a:r>
              <a:rPr lang="nl-NL" sz="1400" dirty="0" smtClean="0"/>
              <a:t>TE-specialisten</a:t>
            </a:r>
            <a:r>
              <a:rPr lang="nl-NL" sz="1400" dirty="0"/>
              <a:t>.</a:t>
            </a:r>
          </a:p>
          <a:p>
            <a:r>
              <a:rPr lang="nl-NL" sz="1400" dirty="0"/>
              <a:t>j</a:t>
            </a:r>
            <a:r>
              <a:rPr lang="nl-NL" sz="1400" dirty="0" smtClean="0"/>
              <a:t>. Er </a:t>
            </a:r>
            <a:r>
              <a:rPr lang="nl-NL" sz="1400" dirty="0"/>
              <a:t>zijn geen </a:t>
            </a:r>
            <a:r>
              <a:rPr lang="nl-NL" sz="1400" dirty="0" smtClean="0"/>
              <a:t>TE-plekken</a:t>
            </a:r>
            <a:r>
              <a:rPr lang="nl-NL" sz="1400" dirty="0"/>
              <a:t> binnen het </a:t>
            </a:r>
            <a:r>
              <a:rPr lang="nl-NL" sz="1400" dirty="0" smtClean="0"/>
              <a:t>Clubhuis</a:t>
            </a:r>
            <a:r>
              <a:rPr lang="nl-NL" sz="1400" dirty="0"/>
              <a:t>. </a:t>
            </a:r>
            <a:r>
              <a:rPr lang="nl-NL" sz="1400" dirty="0" smtClean="0"/>
              <a:t>TE-plaatsingen</a:t>
            </a:r>
            <a:r>
              <a:rPr lang="nl-NL" sz="1400" dirty="0"/>
              <a:t> bij een </a:t>
            </a:r>
            <a:r>
              <a:rPr lang="nl-NL" sz="1400" dirty="0" smtClean="0"/>
              <a:t>overkoepelende organisatie </a:t>
            </a:r>
            <a:r>
              <a:rPr lang="nl-NL" sz="1400" dirty="0"/>
              <a:t>moeten buiten het </a:t>
            </a:r>
            <a:r>
              <a:rPr lang="nl-NL" sz="1400" dirty="0" smtClean="0"/>
              <a:t>Clubhuis geschieden en </a:t>
            </a:r>
            <a:r>
              <a:rPr lang="nl-NL" sz="1400" dirty="0"/>
              <a:t>voldoen aan alle bovenstaande criteria.</a:t>
            </a:r>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22</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228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WERK</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12291" name="Rectangle 3"/>
          <p:cNvSpPr>
            <a:spLocks noChangeArrowheads="1"/>
          </p:cNvSpPr>
          <p:nvPr/>
        </p:nvSpPr>
        <p:spPr bwMode="auto">
          <a:xfrm>
            <a:off x="0" y="97795"/>
            <a:ext cx="1866217"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0080FF"/>
                </a:solidFill>
                <a:effectLst/>
                <a:latin typeface="Trebuchet MS" pitchFamily="34" charset="0"/>
                <a:ea typeface="Times New Roman" pitchFamily="18" charset="0"/>
                <a:cs typeface="Arial" pitchFamily="34" charset="0"/>
              </a:rPr>
              <a:t>          Transitioneel werk</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3539430"/>
          </a:xfrm>
          <a:prstGeom prst="rect">
            <a:avLst/>
          </a:prstGeom>
        </p:spPr>
        <p:txBody>
          <a:bodyPr wrap="square">
            <a:spAutoFit/>
          </a:bodyPr>
          <a:lstStyle/>
          <a:p>
            <a:r>
              <a:rPr lang="nl-NL" sz="2800" dirty="0"/>
              <a:t>Het </a:t>
            </a:r>
            <a:r>
              <a:rPr lang="nl-NL" sz="2800" dirty="0" smtClean="0"/>
              <a:t>Clubhuis </a:t>
            </a:r>
            <a:r>
              <a:rPr lang="nl-NL" sz="2800" dirty="0"/>
              <a:t>biedt </a:t>
            </a:r>
            <a:r>
              <a:rPr lang="nl-NL" sz="2800" b="1" dirty="0" err="1" smtClean="0"/>
              <a:t>Supported</a:t>
            </a:r>
            <a:r>
              <a:rPr lang="nl-NL" sz="2800" b="1" dirty="0" smtClean="0"/>
              <a:t> </a:t>
            </a:r>
            <a:r>
              <a:rPr lang="nl-NL" sz="2800" b="1" dirty="0" err="1" smtClean="0"/>
              <a:t>Employment</a:t>
            </a:r>
            <a:r>
              <a:rPr lang="nl-NL" sz="2800" b="1" dirty="0" smtClean="0"/>
              <a:t> (SE) </a:t>
            </a:r>
            <a:r>
              <a:rPr lang="nl-NL" sz="2800" dirty="0" smtClean="0"/>
              <a:t>en </a:t>
            </a:r>
            <a:r>
              <a:rPr lang="nl-NL" sz="2800" b="1" dirty="0"/>
              <a:t>Independent </a:t>
            </a:r>
            <a:r>
              <a:rPr lang="nl-NL" sz="2800" b="1" dirty="0" err="1"/>
              <a:t>Employment</a:t>
            </a:r>
            <a:r>
              <a:rPr lang="nl-NL" sz="2800" b="1" dirty="0"/>
              <a:t> </a:t>
            </a:r>
            <a:r>
              <a:rPr lang="nl-NL" sz="2800" b="1" dirty="0" smtClean="0"/>
              <a:t>(IE) </a:t>
            </a:r>
            <a:r>
              <a:rPr lang="nl-NL" sz="2800" dirty="0" smtClean="0"/>
              <a:t>programma’s aan om leden te ondersteunen hun werk te behouden, te </a:t>
            </a:r>
            <a:r>
              <a:rPr lang="nl-NL" sz="2800" b="1" dirty="0" smtClean="0"/>
              <a:t>bestendigen</a:t>
            </a:r>
            <a:r>
              <a:rPr lang="nl-NL" sz="2800" dirty="0" smtClean="0"/>
              <a:t> en vervolgens te verbeteren. Kenmerkend voor deze programma’s is dat het Clubhuis een hechte relatie onderhoudt met het lid en de werkgever. Leden en staf bepalen in overleg het soort, de frequentie en de locatie van de gewenste ondersteuning.</a:t>
            </a:r>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23</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126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Arial" pitchFamily="34" charset="0"/>
              </a:rPr>
              <a:t>WERK</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11267" name="Rectangle 3"/>
          <p:cNvSpPr>
            <a:spLocks noChangeArrowheads="1"/>
          </p:cNvSpPr>
          <p:nvPr/>
        </p:nvSpPr>
        <p:spPr bwMode="auto">
          <a:xfrm>
            <a:off x="0" y="97795"/>
            <a:ext cx="304442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0080FF"/>
                </a:solidFill>
                <a:effectLst/>
                <a:latin typeface="Trebuchet MS" pitchFamily="34" charset="0"/>
                <a:ea typeface="Times New Roman" pitchFamily="18" charset="0"/>
                <a:cs typeface="Arial" pitchFamily="34" charset="0"/>
              </a:rPr>
              <a:t>          Ondersteund en onafhankelijk werk</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3539430"/>
          </a:xfrm>
          <a:prstGeom prst="rect">
            <a:avLst/>
          </a:prstGeom>
        </p:spPr>
        <p:txBody>
          <a:bodyPr wrap="square">
            <a:spAutoFit/>
          </a:bodyPr>
          <a:lstStyle/>
          <a:p>
            <a:r>
              <a:rPr lang="nl-NL" sz="3200" dirty="0"/>
              <a:t>Leden </a:t>
            </a:r>
            <a:r>
              <a:rPr lang="nl-NL" sz="3200" dirty="0" smtClean="0"/>
              <a:t>met een zelfstandige baan houden de mogelijkheid om gebruik te maken van alle ondersteuning en mogelijkheden van het Clubhuis, waaronder </a:t>
            </a:r>
            <a:r>
              <a:rPr lang="nl-NL" sz="3200" b="1" dirty="0" smtClean="0"/>
              <a:t>belangenbehartiging</a:t>
            </a:r>
            <a:r>
              <a:rPr lang="nl-NL" sz="3200" dirty="0" smtClean="0"/>
              <a:t>, ondersteuning bij huisvestings-. Medische, juridische, financiële en persoonlijke zaken en tevens van deelname aan avond- en weekendprogramma’s.</a:t>
            </a:r>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24</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4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WERK</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42" name="Rectangle 2"/>
          <p:cNvSpPr>
            <a:spLocks noChangeArrowheads="1"/>
          </p:cNvSpPr>
          <p:nvPr/>
        </p:nvSpPr>
        <p:spPr bwMode="auto">
          <a:xfrm>
            <a:off x="0" y="97795"/>
            <a:ext cx="300114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0080FF"/>
                </a:solidFill>
                <a:effectLst/>
                <a:latin typeface="Trebuchet MS" pitchFamily="34" charset="0"/>
                <a:ea typeface="Times New Roman" pitchFamily="18" charset="0"/>
                <a:cs typeface="Arial" pitchFamily="34" charset="0"/>
              </a:rPr>
              <a:t>          Ondersteund en onafhankelijk werk</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646331"/>
          </a:xfrm>
          <a:prstGeom prst="rect">
            <a:avLst/>
          </a:prstGeom>
        </p:spPr>
        <p:txBody>
          <a:bodyPr wrap="square">
            <a:spAutoFit/>
          </a:bodyPr>
          <a:lstStyle/>
          <a:p>
            <a:pPr algn="ctr"/>
            <a:r>
              <a:rPr lang="nl-NL" sz="3600" dirty="0" smtClean="0"/>
              <a:t>Opleidingen (standaard 25)</a:t>
            </a:r>
            <a:endParaRPr lang="nl-NL" sz="36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827584" y="1052736"/>
            <a:ext cx="720080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Hoofstuk 6</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8" name="Rectangle 4"/>
          <p:cNvSpPr>
            <a:spLocks noChangeArrowheads="1"/>
          </p:cNvSpPr>
          <p:nvPr/>
        </p:nvSpPr>
        <p:spPr bwMode="auto">
          <a:xfrm>
            <a:off x="0" y="97795"/>
            <a:ext cx="105830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OPLEIDINGEN</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271387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2246769"/>
          </a:xfrm>
          <a:prstGeom prst="rect">
            <a:avLst/>
          </a:prstGeom>
        </p:spPr>
        <p:txBody>
          <a:bodyPr wrap="square">
            <a:spAutoFit/>
          </a:bodyPr>
          <a:lstStyle/>
          <a:p>
            <a:r>
              <a:rPr lang="nl-NL" sz="2800" dirty="0" smtClean="0"/>
              <a:t>Het </a:t>
            </a:r>
            <a:r>
              <a:rPr lang="nl-NL" sz="2800" dirty="0"/>
              <a:t>C</a:t>
            </a:r>
            <a:r>
              <a:rPr lang="nl-NL" sz="2800" dirty="0" smtClean="0"/>
              <a:t>lubhuis ondersteunt </a:t>
            </a:r>
            <a:r>
              <a:rPr lang="nl-NL" sz="2800" dirty="0"/>
              <a:t>leden bij het bereiken van hun beroeps- en scholingsdoelen door </a:t>
            </a:r>
            <a:r>
              <a:rPr lang="nl-NL" sz="2800" dirty="0" smtClean="0"/>
              <a:t>ze </a:t>
            </a:r>
            <a:r>
              <a:rPr lang="nl-NL" sz="2800" dirty="0"/>
              <a:t>te helpen gebruik te maken van </a:t>
            </a:r>
            <a:r>
              <a:rPr lang="nl-NL" sz="2800" dirty="0" smtClean="0"/>
              <a:t>volwassenenonderwijs. Als het Clubhuis zelf educatie aanbiedt wordt in hoge mate gebruik gemaakt van </a:t>
            </a:r>
            <a:r>
              <a:rPr lang="nl-NL" sz="2800" smtClean="0"/>
              <a:t>de onderwijservaring </a:t>
            </a:r>
            <a:r>
              <a:rPr lang="nl-NL" sz="2800" dirty="0" smtClean="0"/>
              <a:t>en vaardigheden van leden.</a:t>
            </a:r>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25</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9218" name="Rectangle 2"/>
          <p:cNvSpPr>
            <a:spLocks noChangeArrowheads="1"/>
          </p:cNvSpPr>
          <p:nvPr/>
        </p:nvSpPr>
        <p:spPr bwMode="auto">
          <a:xfrm>
            <a:off x="0" y="97795"/>
            <a:ext cx="105830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Times New Roman" pitchFamily="18" charset="0"/>
              </a:rPr>
              <a:t>OPLEIDINGEN</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646331"/>
          </a:xfrm>
          <a:prstGeom prst="rect">
            <a:avLst/>
          </a:prstGeom>
        </p:spPr>
        <p:txBody>
          <a:bodyPr wrap="square">
            <a:spAutoFit/>
          </a:bodyPr>
          <a:lstStyle/>
          <a:p>
            <a:pPr algn="ctr"/>
            <a:r>
              <a:rPr lang="nl-NL" sz="3600" dirty="0" smtClean="0"/>
              <a:t>Functies van het Clubhuis (standaard 26 t/m 31)</a:t>
            </a:r>
            <a:endParaRPr lang="nl-NL" sz="36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827584" y="1052736"/>
            <a:ext cx="720080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Hoofstuk 7</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8" name="Rectangle 4"/>
          <p:cNvSpPr>
            <a:spLocks noChangeArrowheads="1"/>
          </p:cNvSpPr>
          <p:nvPr/>
        </p:nvSpPr>
        <p:spPr bwMode="auto">
          <a:xfrm>
            <a:off x="0" y="97795"/>
            <a:ext cx="1789272"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FUNCTIES</a:t>
            </a:r>
            <a:r>
              <a:rPr kumimoji="0" lang="nl-NL" sz="1100" b="1" i="0" u="none" strike="noStrike" cap="none" normalizeH="0" dirty="0" smtClean="0">
                <a:ln>
                  <a:noFill/>
                </a:ln>
                <a:solidFill>
                  <a:srgbClr val="FF8500"/>
                </a:solidFill>
                <a:effectLst/>
                <a:latin typeface="Trebuchet MS" pitchFamily="34" charset="0"/>
                <a:ea typeface="Times New Roman" pitchFamily="18" charset="0"/>
                <a:cs typeface="Arial" pitchFamily="34" charset="0"/>
              </a:rPr>
              <a:t> VAN HET HUIS</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9683292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1815882"/>
          </a:xfrm>
          <a:prstGeom prst="rect">
            <a:avLst/>
          </a:prstGeom>
        </p:spPr>
        <p:txBody>
          <a:bodyPr wrap="square">
            <a:spAutoFit/>
          </a:bodyPr>
          <a:lstStyle/>
          <a:p>
            <a:r>
              <a:rPr lang="nl-NL" sz="2800" dirty="0" smtClean="0"/>
              <a:t>Het Clubhuis en de </a:t>
            </a:r>
            <a:r>
              <a:rPr lang="nl-NL" sz="2800" dirty="0" err="1" smtClean="0"/>
              <a:t>TE-plekken</a:t>
            </a:r>
            <a:r>
              <a:rPr lang="nl-NL" sz="2800" dirty="0" smtClean="0"/>
              <a:t> zijn goed bereikbaar met openbaar vervoer. Het Clubhuis zorgt voor goede alternatieven wanneer de bereikbaarheid met openbaar vervoer beperkt is.</a:t>
            </a:r>
            <a:endParaRPr lang="nl-NL" sz="28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26</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819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Times New Roman" pitchFamily="18" charset="0"/>
              </a:rPr>
              <a:t>FUNCTIES VAN HET HUIS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396536" cy="1569660"/>
          </a:xfrm>
          <a:prstGeom prst="rect">
            <a:avLst/>
          </a:prstGeom>
        </p:spPr>
        <p:txBody>
          <a:bodyPr wrap="square">
            <a:spAutoFit/>
          </a:bodyPr>
          <a:lstStyle/>
          <a:p>
            <a:r>
              <a:rPr lang="nl-NL" sz="3200" dirty="0" smtClean="0"/>
              <a:t>Het Clubhuis biedt assistentie, activiteiten en gelegenheden om leden te helpen bij het ontwikkelen en onderhouden van een gezonde leefstijl.</a:t>
            </a:r>
            <a:endParaRPr lang="nl-NL" sz="32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808312"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26B</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819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Times New Roman" pitchFamily="18" charset="0"/>
              </a:rPr>
              <a:t>FUNCTIES VAN HET HUIS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2677656"/>
          </a:xfrm>
          <a:prstGeom prst="rect">
            <a:avLst/>
          </a:prstGeom>
        </p:spPr>
        <p:txBody>
          <a:bodyPr wrap="square">
            <a:spAutoFit/>
          </a:bodyPr>
          <a:lstStyle/>
          <a:p>
            <a:r>
              <a:rPr lang="nl-NL" sz="2800" dirty="0" smtClean="0"/>
              <a:t>Leden en stafleden bieden maatschappelijke ondersteuning. Dit omvat onder andere </a:t>
            </a:r>
            <a:r>
              <a:rPr lang="nl-NL" sz="2800" b="1" dirty="0" smtClean="0"/>
              <a:t>belangenbehartiging</a:t>
            </a:r>
            <a:r>
              <a:rPr lang="nl-NL" sz="2800" dirty="0" smtClean="0"/>
              <a:t>, ondersteuning bij het vinden van huisvesting, bij het bevorderen van een gezonde leefstijl, bij het vinden van goede medische, psychologische en </a:t>
            </a:r>
            <a:r>
              <a:rPr lang="nl-NL" sz="2800" b="1" dirty="0" smtClean="0"/>
              <a:t>farmacologische hulp </a:t>
            </a:r>
            <a:r>
              <a:rPr lang="nl-NL" sz="2800" dirty="0" smtClean="0"/>
              <a:t>en ondersteuning in geval van drugs/alcoholmisbruik.</a:t>
            </a:r>
            <a:endParaRPr lang="nl-NL" sz="28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27</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716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Times New Roman" pitchFamily="18" charset="0"/>
              </a:rPr>
              <a:t>FUNCTIES VAN HET HUIS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2456795"/>
            <a:ext cx="9144000" cy="4093428"/>
          </a:xfrm>
          <a:prstGeom prst="rect">
            <a:avLst/>
          </a:prstGeom>
        </p:spPr>
        <p:txBody>
          <a:bodyPr wrap="square">
            <a:spAutoFit/>
          </a:bodyPr>
          <a:lstStyle/>
          <a:p>
            <a:r>
              <a:rPr lang="nl-NL" sz="2000" dirty="0"/>
              <a:t>Het </a:t>
            </a:r>
            <a:r>
              <a:rPr lang="nl-NL" sz="2000" dirty="0" smtClean="0"/>
              <a:t>Clubhuis stelt zich ten doel een scala aan veilige, fatsoenlijke en betaalbare huisvestingsmogelijkheden, waaronder zelfstandige huisvesting, te waarborgen voor leden. Het Clubhuis heeft contact met organisaties die deze mogelijkheden bieden. Als dit contact er niet is, ontwikkelt het Clubhuis zijn eigen huisvestingsprogramma. Dit programma voldoet </a:t>
            </a:r>
            <a:r>
              <a:rPr lang="nl-NL" sz="2000" dirty="0"/>
              <a:t>aan de volgende </a:t>
            </a:r>
            <a:r>
              <a:rPr lang="nl-NL" sz="2000" dirty="0" smtClean="0"/>
              <a:t>criteria</a:t>
            </a:r>
            <a:r>
              <a:rPr lang="nl-NL" sz="2000" dirty="0"/>
              <a:t>:</a:t>
            </a:r>
          </a:p>
          <a:p>
            <a:r>
              <a:rPr lang="nl-NL" sz="2000" dirty="0"/>
              <a:t>a. Leden en </a:t>
            </a:r>
            <a:r>
              <a:rPr lang="nl-NL" sz="2000" dirty="0" smtClean="0"/>
              <a:t>staf beheren het </a:t>
            </a:r>
            <a:r>
              <a:rPr lang="nl-NL" sz="2000" dirty="0"/>
              <a:t>programma </a:t>
            </a:r>
            <a:r>
              <a:rPr lang="nl-NL" sz="2000" dirty="0" smtClean="0"/>
              <a:t>gezamenlijk. </a:t>
            </a:r>
            <a:endParaRPr lang="nl-NL" sz="2000" dirty="0"/>
          </a:p>
          <a:p>
            <a:r>
              <a:rPr lang="nl-NL" sz="2000" dirty="0"/>
              <a:t>b. Leden die </a:t>
            </a:r>
            <a:r>
              <a:rPr lang="nl-NL" sz="2000" dirty="0" smtClean="0"/>
              <a:t>er gebruik van maken doen dat omdat ze daarvoor kiezen.</a:t>
            </a:r>
            <a:endParaRPr lang="nl-NL" sz="2000" dirty="0"/>
          </a:p>
          <a:p>
            <a:r>
              <a:rPr lang="nl-NL" sz="2000" dirty="0"/>
              <a:t>c. Leden kiezen </a:t>
            </a:r>
            <a:r>
              <a:rPr lang="nl-NL" sz="2000" dirty="0" smtClean="0"/>
              <a:t>zelf de </a:t>
            </a:r>
            <a:r>
              <a:rPr lang="nl-NL" sz="2000" dirty="0"/>
              <a:t>locatie </a:t>
            </a:r>
            <a:r>
              <a:rPr lang="nl-NL" sz="2000" dirty="0" smtClean="0"/>
              <a:t>en </a:t>
            </a:r>
            <a:r>
              <a:rPr lang="nl-NL" sz="2000" dirty="0"/>
              <a:t>hun </a:t>
            </a:r>
            <a:r>
              <a:rPr lang="nl-NL" sz="2000" dirty="0" smtClean="0"/>
              <a:t>huisgenoten</a:t>
            </a:r>
            <a:r>
              <a:rPr lang="nl-NL" sz="2000" dirty="0"/>
              <a:t>.</a:t>
            </a:r>
          </a:p>
          <a:p>
            <a:r>
              <a:rPr lang="nl-NL" sz="2000" dirty="0"/>
              <a:t>d. </a:t>
            </a:r>
            <a:r>
              <a:rPr lang="nl-NL" sz="2000" dirty="0" smtClean="0"/>
              <a:t>Het beleid </a:t>
            </a:r>
            <a:r>
              <a:rPr lang="nl-NL" sz="2000" dirty="0"/>
              <a:t>en </a:t>
            </a:r>
            <a:r>
              <a:rPr lang="nl-NL" sz="2000" dirty="0" smtClean="0"/>
              <a:t>de procedures zijn afgestemd op de cultuur van het Clubhuis.</a:t>
            </a:r>
            <a:endParaRPr lang="nl-NL" sz="2000" dirty="0"/>
          </a:p>
          <a:p>
            <a:r>
              <a:rPr lang="nl-NL" sz="2000" dirty="0"/>
              <a:t>e. Het niveau van </a:t>
            </a:r>
            <a:r>
              <a:rPr lang="nl-NL" sz="2000" dirty="0" smtClean="0"/>
              <a:t> de ondersteuning wordt aangepast aan de veranderende behoeften van het lid.</a:t>
            </a:r>
            <a:endParaRPr lang="nl-NL" sz="2000" dirty="0"/>
          </a:p>
          <a:p>
            <a:r>
              <a:rPr lang="nl-NL" sz="2000" dirty="0"/>
              <a:t>f. Leden en </a:t>
            </a:r>
            <a:r>
              <a:rPr lang="nl-NL" sz="2000" dirty="0" smtClean="0"/>
              <a:t>staf houden actief contact met leden om te helpen hun woning te behouden, vooral in periodes dat ze zijn opgenomen.</a:t>
            </a:r>
            <a:endParaRPr lang="nl-NL" sz="20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28</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614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Times New Roman" pitchFamily="18" charset="0"/>
              </a:rPr>
              <a:t>FUNCTIES VAN HET HUIS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1200329"/>
          </a:xfrm>
          <a:prstGeom prst="rect">
            <a:avLst/>
          </a:prstGeom>
        </p:spPr>
        <p:txBody>
          <a:bodyPr wrap="square">
            <a:spAutoFit/>
          </a:bodyPr>
          <a:lstStyle/>
          <a:p>
            <a:r>
              <a:rPr lang="nl-NL" sz="3600" dirty="0" smtClean="0"/>
              <a:t>Het </a:t>
            </a:r>
            <a:r>
              <a:rPr lang="nl-NL" sz="3600" dirty="0"/>
              <a:t>C</a:t>
            </a:r>
            <a:r>
              <a:rPr lang="nl-NL" sz="3600" dirty="0" smtClean="0"/>
              <a:t>lubhuis evalueert regelmatig op </a:t>
            </a:r>
            <a:r>
              <a:rPr lang="nl-NL" sz="3600" b="1" dirty="0" smtClean="0"/>
              <a:t>objectieve</a:t>
            </a:r>
            <a:r>
              <a:rPr lang="nl-NL" sz="3600" dirty="0" smtClean="0"/>
              <a:t> wijze zijn effectiviteit.</a:t>
            </a:r>
            <a:endParaRPr lang="nl-NL" sz="36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29</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512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Times New Roman" pitchFamily="18" charset="0"/>
              </a:rPr>
              <a:t>FUNCTIES VAN HET HUIS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2554545"/>
          </a:xfrm>
          <a:prstGeom prst="rect">
            <a:avLst/>
          </a:prstGeom>
        </p:spPr>
        <p:txBody>
          <a:bodyPr wrap="square">
            <a:spAutoFit/>
          </a:bodyPr>
          <a:lstStyle/>
          <a:p>
            <a:r>
              <a:rPr lang="nl-NL" sz="3200" dirty="0"/>
              <a:t>De directeur van het </a:t>
            </a:r>
            <a:r>
              <a:rPr lang="nl-NL" sz="3200" dirty="0" smtClean="0"/>
              <a:t>Clubhuis</a:t>
            </a:r>
            <a:r>
              <a:rPr lang="nl-NL" sz="3200" dirty="0"/>
              <a:t>, leden, </a:t>
            </a:r>
            <a:r>
              <a:rPr lang="nl-NL" sz="3200" dirty="0" smtClean="0"/>
              <a:t>staf </a:t>
            </a:r>
            <a:r>
              <a:rPr lang="nl-NL" sz="3200" dirty="0"/>
              <a:t>en andere in aanmerking komende personen nemen deel aan een uitgebreid </a:t>
            </a:r>
            <a:r>
              <a:rPr lang="nl-NL" sz="3200" dirty="0" smtClean="0"/>
              <a:t>twee- of drieweeks trainingsprogramma over het clubhuismodel </a:t>
            </a:r>
            <a:r>
              <a:rPr lang="nl-NL" sz="3200" dirty="0"/>
              <a:t>op een </a:t>
            </a:r>
            <a:r>
              <a:rPr lang="nl-NL" sz="3200" b="1" dirty="0" smtClean="0"/>
              <a:t>geaccrediteerde</a:t>
            </a:r>
            <a:r>
              <a:rPr lang="nl-NL" sz="3200" dirty="0" smtClean="0"/>
              <a:t> </a:t>
            </a:r>
            <a:r>
              <a:rPr lang="nl-NL" sz="3200" dirty="0"/>
              <a:t>trainingslocatie.</a:t>
            </a:r>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30</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409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Times New Roman" pitchFamily="18" charset="0"/>
              </a:rPr>
              <a:t>FUNCTIES VAN HET HUIS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1569660"/>
          </a:xfrm>
          <a:prstGeom prst="rect">
            <a:avLst/>
          </a:prstGeom>
        </p:spPr>
        <p:txBody>
          <a:bodyPr wrap="square">
            <a:spAutoFit/>
          </a:bodyPr>
          <a:lstStyle/>
          <a:p>
            <a:r>
              <a:rPr lang="nl-NL" sz="3200" dirty="0"/>
              <a:t>Het </a:t>
            </a:r>
            <a:r>
              <a:rPr lang="nl-NL" sz="3200" dirty="0" smtClean="0"/>
              <a:t>Clubhuis biedt ‘s avonds en in het weekend </a:t>
            </a:r>
            <a:r>
              <a:rPr lang="nl-NL" sz="3200" b="1" dirty="0" smtClean="0"/>
              <a:t>recreatieve</a:t>
            </a:r>
            <a:r>
              <a:rPr lang="nl-NL" sz="3200" dirty="0" smtClean="0"/>
              <a:t> en sociale activiteiten. Feestdagen worden gevierd op de dag zelf.</a:t>
            </a:r>
            <a:endParaRPr lang="nl-NL" sz="32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31</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307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smtClean="0">
                <a:ln>
                  <a:noFill/>
                </a:ln>
                <a:solidFill>
                  <a:srgbClr val="FF8500"/>
                </a:solidFill>
                <a:effectLst/>
                <a:latin typeface="Trebuchet MS" pitchFamily="34" charset="0"/>
                <a:ea typeface="Times New Roman" pitchFamily="18" charset="0"/>
                <a:cs typeface="Times New Roman" pitchFamily="18" charset="0"/>
              </a:rPr>
              <a:t>FUNCTIES VAN HET HUIS</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1200329"/>
          </a:xfrm>
          <a:prstGeom prst="rect">
            <a:avLst/>
          </a:prstGeom>
        </p:spPr>
        <p:txBody>
          <a:bodyPr wrap="square">
            <a:spAutoFit/>
          </a:bodyPr>
          <a:lstStyle/>
          <a:p>
            <a:pPr algn="ctr"/>
            <a:r>
              <a:rPr lang="nl-NL" sz="3600" dirty="0" smtClean="0"/>
              <a:t>Financieringen, beheer en administratie (standaard 32 t/m 36)</a:t>
            </a:r>
            <a:endParaRPr lang="nl-NL" sz="36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827584" y="1052736"/>
            <a:ext cx="720080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Hoofstuk 8</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1028" name="Rectangle 4"/>
          <p:cNvSpPr>
            <a:spLocks noChangeArrowheads="1"/>
          </p:cNvSpPr>
          <p:nvPr/>
        </p:nvSpPr>
        <p:spPr bwMode="auto">
          <a:xfrm>
            <a:off x="0" y="97795"/>
            <a:ext cx="296427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nl-NL" sz="1100" b="1" dirty="0" smtClean="0">
                <a:solidFill>
                  <a:srgbClr val="FF8500"/>
                </a:solidFill>
                <a:latin typeface="Trebuchet MS" pitchFamily="34" charset="0"/>
                <a:ea typeface="Times New Roman" pitchFamily="18" charset="0"/>
                <a:cs typeface="Arial" pitchFamily="34" charset="0"/>
              </a:rPr>
              <a:t>FINANCIERING, BEHEER EN ADMINISTRATIE</a:t>
            </a:r>
            <a:endParaRPr lang="nl-NL" dirty="0" smtClean="0">
              <a:latin typeface="Arial" pitchFamily="34" charset="0"/>
              <a:cs typeface="Arial" pitchFamily="34" charset="0"/>
            </a:endParaRPr>
          </a:p>
        </p:txBody>
      </p:sp>
    </p:spTree>
    <p:extLst>
      <p:ext uri="{BB962C8B-B14F-4D97-AF65-F5344CB8AC3E}">
        <p14:creationId xmlns:p14="http://schemas.microsoft.com/office/powerpoint/2010/main" val="13988785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3108543"/>
          </a:xfrm>
          <a:prstGeom prst="rect">
            <a:avLst/>
          </a:prstGeom>
        </p:spPr>
        <p:txBody>
          <a:bodyPr wrap="square">
            <a:spAutoFit/>
          </a:bodyPr>
          <a:lstStyle/>
          <a:p>
            <a:r>
              <a:rPr lang="nl-NL" sz="2800" dirty="0"/>
              <a:t>Het </a:t>
            </a:r>
            <a:r>
              <a:rPr lang="nl-NL" sz="2800" dirty="0" smtClean="0"/>
              <a:t>Clubhuis </a:t>
            </a:r>
            <a:r>
              <a:rPr lang="nl-NL" sz="2800" dirty="0"/>
              <a:t>heeft een </a:t>
            </a:r>
            <a:r>
              <a:rPr lang="nl-NL" sz="2800" dirty="0" smtClean="0"/>
              <a:t>onafhankelijk </a:t>
            </a:r>
            <a:r>
              <a:rPr lang="nl-NL" sz="2800" dirty="0"/>
              <a:t>bestuur, of </a:t>
            </a:r>
            <a:r>
              <a:rPr lang="nl-NL" sz="2800" dirty="0" smtClean="0"/>
              <a:t>het heeft</a:t>
            </a:r>
            <a:r>
              <a:rPr lang="nl-NL" sz="2800" dirty="0"/>
              <a:t>, als het </a:t>
            </a:r>
            <a:r>
              <a:rPr lang="nl-NL" sz="2800" dirty="0" smtClean="0"/>
              <a:t>onderdeel </a:t>
            </a:r>
            <a:r>
              <a:rPr lang="nl-NL" sz="2800" dirty="0"/>
              <a:t>is </a:t>
            </a:r>
            <a:r>
              <a:rPr lang="nl-NL" sz="2800" dirty="0" smtClean="0"/>
              <a:t>van </a:t>
            </a:r>
            <a:r>
              <a:rPr lang="nl-NL" sz="2800" dirty="0"/>
              <a:t>een </a:t>
            </a:r>
            <a:r>
              <a:rPr lang="nl-NL" sz="2800" dirty="0" smtClean="0"/>
              <a:t>grotere organisatie, </a:t>
            </a:r>
            <a:r>
              <a:rPr lang="nl-NL" sz="2800" dirty="0"/>
              <a:t>een aparte adviesraad die bestaat uit personen </a:t>
            </a:r>
            <a:r>
              <a:rPr lang="nl-NL" sz="2800" dirty="0" smtClean="0"/>
              <a:t>vanuit hun specifieke deskundigheid kunnen adviseren op het gebied van financiën, juridische zaken, wetgeving,</a:t>
            </a:r>
            <a:r>
              <a:rPr lang="nl-NL" sz="2800" dirty="0"/>
              <a:t> </a:t>
            </a:r>
            <a:r>
              <a:rPr lang="nl-NL" sz="2800" dirty="0" smtClean="0"/>
              <a:t>huisvesting, consumentenzaken en maatschappelijke ondersteuning, en in staat zijn de belangen van het Clubhuis te behartigen.</a:t>
            </a:r>
            <a:endParaRPr lang="nl-NL" sz="28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32</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049" name="Rectangle 1"/>
          <p:cNvSpPr>
            <a:spLocks noChangeArrowheads="1"/>
          </p:cNvSpPr>
          <p:nvPr/>
        </p:nvSpPr>
        <p:spPr bwMode="auto">
          <a:xfrm>
            <a:off x="0" y="97795"/>
            <a:ext cx="296427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1" i="0" u="none" strike="noStrike" cap="none" normalizeH="0" baseline="0" dirty="0" smtClean="0">
                <a:ln>
                  <a:noFill/>
                </a:ln>
                <a:solidFill>
                  <a:srgbClr val="FF8500"/>
                </a:solidFill>
                <a:effectLst/>
                <a:latin typeface="Trebuchet MS" pitchFamily="34" charset="0"/>
                <a:ea typeface="Times New Roman" pitchFamily="18" charset="0"/>
                <a:cs typeface="Arial" pitchFamily="34" charset="0"/>
              </a:rPr>
              <a:t>FINANCIERING, BEHEER EN ADMINISTRATIE</a:t>
            </a:r>
            <a:endParaRPr kumimoji="0" lang="nl-NL"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2062103"/>
          </a:xfrm>
          <a:prstGeom prst="rect">
            <a:avLst/>
          </a:prstGeom>
        </p:spPr>
        <p:txBody>
          <a:bodyPr wrap="square">
            <a:spAutoFit/>
          </a:bodyPr>
          <a:lstStyle/>
          <a:p>
            <a:r>
              <a:rPr lang="nl-NL" sz="3200" dirty="0"/>
              <a:t>Het </a:t>
            </a:r>
            <a:r>
              <a:rPr lang="nl-NL" sz="3200" dirty="0" smtClean="0"/>
              <a:t>Clubhuis </a:t>
            </a:r>
            <a:r>
              <a:rPr lang="nl-NL" sz="3200" dirty="0"/>
              <a:t>ontwikkelt en </a:t>
            </a:r>
            <a:r>
              <a:rPr lang="nl-NL" sz="3200" dirty="0" smtClean="0"/>
              <a:t>bewaakt </a:t>
            </a:r>
            <a:r>
              <a:rPr lang="nl-NL" sz="3200" dirty="0"/>
              <a:t>zijn eigen </a:t>
            </a:r>
            <a:r>
              <a:rPr lang="nl-NL" sz="3200" dirty="0" smtClean="0"/>
              <a:t>budget. Dit wordt voor aanvang van het </a:t>
            </a:r>
            <a:r>
              <a:rPr lang="nl-NL" sz="3200" b="1" dirty="0" smtClean="0"/>
              <a:t>fiscale jaar</a:t>
            </a:r>
            <a:r>
              <a:rPr lang="nl-NL" sz="3200" dirty="0" smtClean="0"/>
              <a:t> goedgekeurd door het bestuur of de adviesraad en gedurende het </a:t>
            </a:r>
            <a:r>
              <a:rPr lang="nl-NL" sz="3200" smtClean="0"/>
              <a:t>fiscale jaar regelmatig </a:t>
            </a:r>
            <a:r>
              <a:rPr lang="nl-NL" sz="3200" dirty="0" smtClean="0"/>
              <a:t>gecontroleerd. </a:t>
            </a:r>
            <a:endParaRPr lang="nl-NL" sz="3200" dirty="0"/>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33</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049" name="Rectangle 1"/>
          <p:cNvSpPr>
            <a:spLocks noChangeArrowheads="1"/>
          </p:cNvSpPr>
          <p:nvPr/>
        </p:nvSpPr>
        <p:spPr bwMode="auto">
          <a:xfrm>
            <a:off x="0" y="97795"/>
            <a:ext cx="296427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nl-NL" sz="1100" b="1" dirty="0" smtClean="0">
                <a:solidFill>
                  <a:srgbClr val="FF8500"/>
                </a:solidFill>
                <a:latin typeface="Trebuchet MS" pitchFamily="34" charset="0"/>
                <a:ea typeface="Times New Roman" pitchFamily="18" charset="0"/>
                <a:cs typeface="Arial" pitchFamily="34" charset="0"/>
              </a:rPr>
              <a:t>FINANCIERING, BEHEER EN ADMINISTRATIE</a:t>
            </a:r>
            <a:endParaRPr lang="nl-NL"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1754326"/>
          </a:xfrm>
          <a:prstGeom prst="rect">
            <a:avLst/>
          </a:prstGeom>
        </p:spPr>
        <p:txBody>
          <a:bodyPr wrap="square">
            <a:spAutoFit/>
          </a:bodyPr>
          <a:lstStyle/>
          <a:p>
            <a:r>
              <a:rPr lang="nl-NL" sz="3600" dirty="0" smtClean="0"/>
              <a:t>Het salaris van </a:t>
            </a:r>
            <a:r>
              <a:rPr lang="nl-NL" sz="3600" dirty="0"/>
              <a:t>de </a:t>
            </a:r>
            <a:r>
              <a:rPr lang="nl-NL" sz="3600" dirty="0" smtClean="0"/>
              <a:t>staf komt overeen </a:t>
            </a:r>
            <a:r>
              <a:rPr lang="nl-NL" sz="3600" dirty="0"/>
              <a:t>met vergelijkbare functies in de geestelijke </a:t>
            </a:r>
            <a:r>
              <a:rPr lang="nl-NL" sz="3600" dirty="0" smtClean="0"/>
              <a:t>gezondheidszorg.</a:t>
            </a:r>
            <a:endParaRPr lang="nl-NL" sz="3600" dirty="0"/>
          </a:p>
        </p:txBody>
      </p:sp>
      <p:pic>
        <p:nvPicPr>
          <p:cNvPr id="1027" name="Picture 3" descr="C:\Users\Gebruiker\Documents\Jolien\LogoMakr-6664.png"/>
          <p:cNvPicPr>
            <a:picLocks noChangeAspect="1" noChangeArrowheads="1"/>
          </p:cNvPicPr>
          <p:nvPr/>
        </p:nvPicPr>
        <p:blipFill>
          <a:blip r:embed="rId2"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34</a:t>
            </a:r>
            <a:endParaRPr lang="nl-NL" sz="11500" b="1" cap="none" spc="0" dirty="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endParaRPr>
          </a:p>
        </p:txBody>
      </p:sp>
      <p:sp>
        <p:nvSpPr>
          <p:cNvPr id="2049" name="Rectangle 1"/>
          <p:cNvSpPr>
            <a:spLocks noChangeArrowheads="1"/>
          </p:cNvSpPr>
          <p:nvPr/>
        </p:nvSpPr>
        <p:spPr bwMode="auto">
          <a:xfrm>
            <a:off x="0" y="97795"/>
            <a:ext cx="296427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nl-NL" sz="1100" b="1" dirty="0" smtClean="0">
                <a:solidFill>
                  <a:srgbClr val="FF8500"/>
                </a:solidFill>
                <a:latin typeface="Trebuchet MS" pitchFamily="34" charset="0"/>
                <a:ea typeface="Times New Roman" pitchFamily="18" charset="0"/>
                <a:cs typeface="Arial" pitchFamily="34" charset="0"/>
              </a:rPr>
              <a:t>FINANCIERING, BEHEER EN ADMINISTRATIE</a:t>
            </a:r>
            <a:endParaRPr lang="nl-NL"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3046988"/>
          </a:xfrm>
          <a:prstGeom prst="rect">
            <a:avLst/>
          </a:prstGeom>
        </p:spPr>
        <p:txBody>
          <a:bodyPr wrap="square">
            <a:spAutoFit/>
          </a:bodyPr>
          <a:lstStyle/>
          <a:p>
            <a:r>
              <a:rPr lang="nl-NL" sz="3200" dirty="0" smtClean="0"/>
              <a:t>Het </a:t>
            </a:r>
            <a:r>
              <a:rPr lang="nl-NL" sz="3200" dirty="0"/>
              <a:t>C</a:t>
            </a:r>
            <a:r>
              <a:rPr lang="nl-NL" sz="3200" dirty="0" smtClean="0"/>
              <a:t>lubhuis </a:t>
            </a:r>
            <a:r>
              <a:rPr lang="nl-NL" sz="3200" dirty="0"/>
              <a:t>heeft de steun van </a:t>
            </a:r>
            <a:r>
              <a:rPr lang="nl-NL" sz="3200" dirty="0" smtClean="0"/>
              <a:t>relevante </a:t>
            </a:r>
            <a:r>
              <a:rPr lang="nl-NL" sz="3200" b="1" dirty="0" smtClean="0"/>
              <a:t>autoriteiten</a:t>
            </a:r>
            <a:r>
              <a:rPr lang="nl-NL" sz="3200" dirty="0" smtClean="0"/>
              <a:t> op het gebied van geestelijke gezondheidszorg en beschikt over alle benodigde </a:t>
            </a:r>
            <a:r>
              <a:rPr lang="nl-NL" sz="3200" b="1" dirty="0" smtClean="0"/>
              <a:t>licenties</a:t>
            </a:r>
            <a:r>
              <a:rPr lang="nl-NL" sz="3200" dirty="0" smtClean="0"/>
              <a:t> en </a:t>
            </a:r>
            <a:r>
              <a:rPr lang="nl-NL" sz="3200" b="1" dirty="0" smtClean="0"/>
              <a:t>accreditaties</a:t>
            </a:r>
            <a:r>
              <a:rPr lang="nl-NL" sz="3200" dirty="0" smtClean="0"/>
              <a:t>. Het </a:t>
            </a:r>
            <a:r>
              <a:rPr lang="nl-NL" sz="3200" dirty="0"/>
              <a:t>clubhuis werkt samen met mensen en organisaties die zijn effectiviteit in de bredere gemeenschap kunnen vergroten.</a:t>
            </a:r>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35</a:t>
            </a:r>
          </a:p>
        </p:txBody>
      </p:sp>
      <p:sp>
        <p:nvSpPr>
          <p:cNvPr id="2049" name="Rectangle 1"/>
          <p:cNvSpPr>
            <a:spLocks noChangeArrowheads="1"/>
          </p:cNvSpPr>
          <p:nvPr/>
        </p:nvSpPr>
        <p:spPr bwMode="auto">
          <a:xfrm>
            <a:off x="0" y="97795"/>
            <a:ext cx="296427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nl-NL" sz="1100" b="1" dirty="0" smtClean="0">
                <a:solidFill>
                  <a:srgbClr val="FF8500"/>
                </a:solidFill>
                <a:latin typeface="Trebuchet MS" pitchFamily="34" charset="0"/>
                <a:ea typeface="Times New Roman" pitchFamily="18" charset="0"/>
                <a:cs typeface="Arial" pitchFamily="34" charset="0"/>
              </a:rPr>
              <a:t>FINANCIERING, BEHEER EN ADMINISTRATIE</a:t>
            </a:r>
            <a:endParaRPr lang="nl-NL"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3140968"/>
            <a:ext cx="9144000" cy="3046988"/>
          </a:xfrm>
          <a:prstGeom prst="rect">
            <a:avLst/>
          </a:prstGeom>
        </p:spPr>
        <p:txBody>
          <a:bodyPr wrap="square">
            <a:spAutoFit/>
          </a:bodyPr>
          <a:lstStyle/>
          <a:p>
            <a:r>
              <a:rPr lang="nl-NL" sz="3200" dirty="0"/>
              <a:t>Het </a:t>
            </a:r>
            <a:r>
              <a:rPr lang="nl-NL" sz="3200" dirty="0" smtClean="0"/>
              <a:t>bestuur houdt </a:t>
            </a:r>
            <a:r>
              <a:rPr lang="nl-NL" sz="3200" dirty="0"/>
              <a:t>open bijeenkomsten en heeft procedures die </a:t>
            </a:r>
            <a:r>
              <a:rPr lang="nl-NL" sz="3200" dirty="0" smtClean="0"/>
              <a:t>het leden </a:t>
            </a:r>
            <a:r>
              <a:rPr lang="nl-NL" sz="3200" dirty="0"/>
              <a:t>en </a:t>
            </a:r>
            <a:r>
              <a:rPr lang="nl-NL" sz="3200" dirty="0" smtClean="0"/>
              <a:t>staf mogelijk maakt om </a:t>
            </a:r>
            <a:r>
              <a:rPr lang="nl-NL" sz="3200" dirty="0"/>
              <a:t>actief deel te nemen </a:t>
            </a:r>
            <a:r>
              <a:rPr lang="nl-NL" sz="3200" dirty="0" smtClean="0"/>
              <a:t>in </a:t>
            </a:r>
            <a:r>
              <a:rPr lang="nl-NL" sz="3200" dirty="0"/>
              <a:t>besluitvorming, over het algemeen door </a:t>
            </a:r>
            <a:r>
              <a:rPr lang="nl-NL" sz="3200" b="1" dirty="0" smtClean="0"/>
              <a:t>consensus</a:t>
            </a:r>
            <a:r>
              <a:rPr lang="nl-NL" sz="3200" dirty="0"/>
              <a:t>, </a:t>
            </a:r>
            <a:r>
              <a:rPr lang="nl-NL" sz="3200" dirty="0" smtClean="0"/>
              <a:t>met betrekking tot </a:t>
            </a:r>
            <a:r>
              <a:rPr lang="nl-NL" sz="3200" dirty="0"/>
              <a:t>bestuur, beleidsvorming en de toekomstige richting en ontwikkeling van het </a:t>
            </a:r>
            <a:r>
              <a:rPr lang="nl-NL" sz="3200" dirty="0" smtClean="0"/>
              <a:t>Clubhuis</a:t>
            </a:r>
            <a:r>
              <a:rPr lang="nl-NL" sz="3200" dirty="0"/>
              <a:t>.</a:t>
            </a:r>
          </a:p>
        </p:txBody>
      </p:sp>
      <p:pic>
        <p:nvPicPr>
          <p:cNvPr id="1027" name="Picture 3" descr="C:\Users\Gebruiker\Documents\Jolien\LogoMakr-6664.png"/>
          <p:cNvPicPr>
            <a:picLocks noChangeAspect="1" noChangeArrowheads="1"/>
          </p:cNvPicPr>
          <p:nvPr/>
        </p:nvPicPr>
        <p:blipFill>
          <a:blip r:embed="rId3" cstate="print"/>
          <a:srcRect/>
          <a:stretch>
            <a:fillRect/>
          </a:stretch>
        </p:blipFill>
        <p:spPr bwMode="auto">
          <a:xfrm>
            <a:off x="4763688" y="0"/>
            <a:ext cx="4380312" cy="1213347"/>
          </a:xfrm>
          <a:prstGeom prst="rect">
            <a:avLst/>
          </a:prstGeom>
          <a:noFill/>
        </p:spPr>
      </p:pic>
      <p:sp>
        <p:nvSpPr>
          <p:cNvPr id="7" name="Rechthoek 6"/>
          <p:cNvSpPr/>
          <p:nvPr/>
        </p:nvSpPr>
        <p:spPr>
          <a:xfrm>
            <a:off x="3131840" y="1052736"/>
            <a:ext cx="2160240" cy="1862048"/>
          </a:xfrm>
          <a:prstGeom prst="rect">
            <a:avLst/>
          </a:prstGeom>
          <a:noFill/>
        </p:spPr>
        <p:txBody>
          <a:bodyPr wrap="square" lIns="91440" tIns="45720" rIns="91440" bIns="45720">
            <a:spAutoFit/>
          </a:bodyPr>
          <a:lstStyle/>
          <a:p>
            <a:pPr algn="ctr"/>
            <a:r>
              <a:rPr lang="nl-NL" sz="11500" b="1" dirty="0" smtClean="0">
                <a:ln w="12700">
                  <a:solidFill>
                    <a:schemeClr val="tx2">
                      <a:satMod val="155000"/>
                    </a:schemeClr>
                  </a:solidFill>
                  <a:prstDash val="solid"/>
                </a:ln>
                <a:solidFill>
                  <a:srgbClr val="EF8615"/>
                </a:solidFill>
                <a:effectLst>
                  <a:outerShdw blurRad="41275" dist="20320" dir="1800000" algn="tl" rotWithShape="0">
                    <a:srgbClr val="000000">
                      <a:alpha val="40000"/>
                    </a:srgbClr>
                  </a:outerShdw>
                </a:effectLst>
              </a:rPr>
              <a:t>36</a:t>
            </a:r>
          </a:p>
        </p:txBody>
      </p:sp>
      <p:sp>
        <p:nvSpPr>
          <p:cNvPr id="2049" name="Rectangle 1"/>
          <p:cNvSpPr>
            <a:spLocks noChangeArrowheads="1"/>
          </p:cNvSpPr>
          <p:nvPr/>
        </p:nvSpPr>
        <p:spPr bwMode="auto">
          <a:xfrm>
            <a:off x="0" y="97795"/>
            <a:ext cx="2964273"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nl-NL" sz="1100" b="1" dirty="0" smtClean="0">
                <a:solidFill>
                  <a:srgbClr val="FF8500"/>
                </a:solidFill>
                <a:latin typeface="Trebuchet MS" pitchFamily="34" charset="0"/>
                <a:ea typeface="Times New Roman" pitchFamily="18" charset="0"/>
                <a:cs typeface="Arial" pitchFamily="34" charset="0"/>
              </a:rPr>
              <a:t>FINANCIERING, BEHEER EN ADMINISTRATIE</a:t>
            </a:r>
            <a:endParaRPr lang="nl-NL"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TotalTime>
  <Words>2190</Words>
  <Application>Microsoft Office PowerPoint</Application>
  <PresentationFormat>Diavoorstelling (4:3)</PresentationFormat>
  <Paragraphs>213</Paragraphs>
  <Slides>45</Slides>
  <Notes>23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45</vt:i4>
      </vt:variant>
    </vt:vector>
  </HeadingPairs>
  <TitlesOfParts>
    <vt:vector size="50" baseType="lpstr">
      <vt:lpstr>Arial</vt:lpstr>
      <vt:lpstr>Calibri</vt:lpstr>
      <vt:lpstr>Times New Roman</vt:lpstr>
      <vt:lpstr>Trebuchet MS</vt:lpstr>
      <vt:lpstr>Office-thema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Gebruiker</dc:creator>
  <cp:lastModifiedBy>Windows-gebruiker</cp:lastModifiedBy>
  <cp:revision>43</cp:revision>
  <dcterms:created xsi:type="dcterms:W3CDTF">2018-04-13T08:41:27Z</dcterms:created>
  <dcterms:modified xsi:type="dcterms:W3CDTF">2019-05-08T10:02:15Z</dcterms:modified>
</cp:coreProperties>
</file>